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4" r:id="rId5"/>
    <p:sldId id="265" r:id="rId6"/>
    <p:sldId id="266" r:id="rId7"/>
    <p:sldId id="267" r:id="rId8"/>
    <p:sldId id="268" r:id="rId9"/>
    <p:sldId id="259" r:id="rId10"/>
    <p:sldId id="271" r:id="rId11"/>
    <p:sldId id="332" r:id="rId12"/>
    <p:sldId id="272" r:id="rId13"/>
    <p:sldId id="310" r:id="rId14"/>
    <p:sldId id="263" r:id="rId15"/>
    <p:sldId id="274" r:id="rId16"/>
    <p:sldId id="324" r:id="rId17"/>
    <p:sldId id="308" r:id="rId18"/>
    <p:sldId id="325" r:id="rId19"/>
    <p:sldId id="329" r:id="rId20"/>
    <p:sldId id="277" r:id="rId21"/>
    <p:sldId id="327" r:id="rId22"/>
    <p:sldId id="278" r:id="rId23"/>
    <p:sldId id="279" r:id="rId24"/>
    <p:sldId id="312" r:id="rId25"/>
    <p:sldId id="313" r:id="rId26"/>
    <p:sldId id="314" r:id="rId27"/>
    <p:sldId id="315" r:id="rId28"/>
    <p:sldId id="292" r:id="rId29"/>
    <p:sldId id="295" r:id="rId30"/>
    <p:sldId id="296" r:id="rId31"/>
    <p:sldId id="297" r:id="rId32"/>
    <p:sldId id="328" r:id="rId33"/>
    <p:sldId id="299" r:id="rId34"/>
    <p:sldId id="300" r:id="rId35"/>
    <p:sldId id="301" r:id="rId36"/>
    <p:sldId id="319" r:id="rId37"/>
    <p:sldId id="318" r:id="rId38"/>
    <p:sldId id="302" r:id="rId39"/>
    <p:sldId id="304" r:id="rId40"/>
    <p:sldId id="317" r:id="rId41"/>
    <p:sldId id="305" r:id="rId42"/>
    <p:sldId id="316" r:id="rId43"/>
    <p:sldId id="303" r:id="rId44"/>
    <p:sldId id="330" r:id="rId45"/>
    <p:sldId id="33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0033"/>
    <a:srgbClr val="FF0066"/>
    <a:srgbClr val="660066"/>
    <a:srgbClr val="800080"/>
    <a:srgbClr val="CC3300"/>
    <a:srgbClr val="663300"/>
    <a:srgbClr val="003366"/>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With whom do you read at home?</c:v>
                </c:pt>
              </c:strCache>
            </c:strRef>
          </c:tx>
          <c:dPt>
            <c:idx val="0"/>
            <c:bubble3D val="0"/>
            <c:spPr>
              <a:solidFill>
                <a:srgbClr val="FFFF00"/>
              </a:solidFill>
            </c:spPr>
          </c:dPt>
          <c:dPt>
            <c:idx val="1"/>
            <c:bubble3D val="0"/>
            <c:spPr>
              <a:solidFill>
                <a:schemeClr val="accent3"/>
              </a:solidFill>
            </c:spPr>
          </c:dPt>
          <c:dPt>
            <c:idx val="2"/>
            <c:bubble3D val="0"/>
            <c:spPr>
              <a:solidFill>
                <a:srgbClr val="0070C0"/>
              </a:solidFill>
            </c:spPr>
          </c:dPt>
          <c:dLbls>
            <c:dLbl>
              <c:idx val="0"/>
              <c:layout>
                <c:manualLayout>
                  <c:x val="-0.12306032557100575"/>
                  <c:y val="-5.7631990712699373E-2"/>
                </c:manualLayout>
              </c:layout>
              <c:showLegendKey val="0"/>
              <c:showVal val="0"/>
              <c:showCatName val="1"/>
              <c:showSerName val="0"/>
              <c:showPercent val="1"/>
              <c:showBubbleSize val="0"/>
            </c:dLbl>
            <c:txPr>
              <a:bodyPr/>
              <a:lstStyle/>
              <a:p>
                <a:pPr>
                  <a:defRPr sz="2400"/>
                </a:pPr>
                <a:endParaRPr lang="en-US"/>
              </a:p>
            </c:txPr>
            <c:showLegendKey val="0"/>
            <c:showVal val="0"/>
            <c:showCatName val="1"/>
            <c:showSerName val="0"/>
            <c:showPercent val="1"/>
            <c:showBubbleSize val="0"/>
            <c:showLeaderLines val="1"/>
          </c:dLbls>
          <c:cat>
            <c:strRef>
              <c:f>Sheet1!$A$2:$A$4</c:f>
              <c:strCache>
                <c:ptCount val="3"/>
                <c:pt idx="0">
                  <c:v>With siblings</c:v>
                </c:pt>
                <c:pt idx="1">
                  <c:v>Alone</c:v>
                </c:pt>
                <c:pt idx="2">
                  <c:v>With parents</c:v>
                </c:pt>
              </c:strCache>
            </c:strRef>
          </c:cat>
          <c:val>
            <c:numRef>
              <c:f>Sheet1!$B$2:$B$4</c:f>
              <c:numCache>
                <c:formatCode>General</c:formatCode>
                <c:ptCount val="3"/>
                <c:pt idx="0">
                  <c:v>8.1999999999999993</c:v>
                </c:pt>
                <c:pt idx="1">
                  <c:v>7.2</c:v>
                </c:pt>
                <c:pt idx="2">
                  <c:v>1.4</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How often do Year 1 pupils read at home?</c:v>
                </c:pt>
              </c:strCache>
            </c:strRef>
          </c:tx>
          <c:explosion val="25"/>
          <c:dPt>
            <c:idx val="0"/>
            <c:bubble3D val="0"/>
            <c:spPr>
              <a:solidFill>
                <a:srgbClr val="FF0000"/>
              </a:solidFill>
            </c:spPr>
          </c:dPt>
          <c:dPt>
            <c:idx val="1"/>
            <c:bubble3D val="0"/>
            <c:spPr>
              <a:solidFill>
                <a:srgbClr val="7030A0"/>
              </a:solidFill>
            </c:spPr>
          </c:dPt>
          <c:dPt>
            <c:idx val="2"/>
            <c:bubble3D val="0"/>
            <c:spPr>
              <a:solidFill>
                <a:srgbClr val="FFCC00"/>
              </a:solidFill>
            </c:spPr>
          </c:dPt>
          <c:dLbls>
            <c:showLegendKey val="0"/>
            <c:showVal val="0"/>
            <c:showCatName val="1"/>
            <c:showSerName val="0"/>
            <c:showPercent val="1"/>
            <c:showBubbleSize val="0"/>
            <c:showLeaderLines val="1"/>
          </c:dLbls>
          <c:cat>
            <c:strRef>
              <c:f>Sheet1!$A$2:$A$4</c:f>
              <c:strCache>
                <c:ptCount val="3"/>
                <c:pt idx="0">
                  <c:v>Like it</c:v>
                </c:pt>
                <c:pt idx="1">
                  <c:v>Not sure</c:v>
                </c:pt>
                <c:pt idx="2">
                  <c:v>Don't like it</c:v>
                </c:pt>
              </c:strCache>
            </c:strRef>
          </c:cat>
          <c:val>
            <c:numRef>
              <c:f>Sheet1!$B$2:$B$4</c:f>
              <c:numCache>
                <c:formatCode>0%</c:formatCode>
                <c:ptCount val="3"/>
                <c:pt idx="0">
                  <c:v>0.6</c:v>
                </c:pt>
                <c:pt idx="1">
                  <c:v>0.3</c:v>
                </c:pt>
                <c:pt idx="2">
                  <c:v>0.1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2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8504E5E-8941-409C-B746-AD155F148408}" type="datetimeFigureOut">
              <a:rPr lang="en-GB" smtClean="0"/>
              <a:t>21/02/2013</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C9D03B4-23E4-4F2C-B8AF-7996B1A34DD3}"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04E5E-8941-409C-B746-AD155F148408}" type="datetimeFigureOut">
              <a:rPr lang="en-GB" smtClean="0"/>
              <a:t>21/02/2013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504E5E-8941-409C-B746-AD155F148408}" type="datetimeFigureOut">
              <a:rPr lang="en-GB" smtClean="0"/>
              <a:t>21/02/2013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504E5E-8941-409C-B746-AD155F148408}" type="datetimeFigureOut">
              <a:rPr lang="en-GB" smtClean="0"/>
              <a:t>21/02/2013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04E5E-8941-409C-B746-AD155F148408}" type="datetimeFigureOut">
              <a:rPr lang="en-GB" smtClean="0"/>
              <a:t>21/02/2013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504E5E-8941-409C-B746-AD155F148408}" type="datetimeFigureOut">
              <a:rPr lang="en-GB" smtClean="0"/>
              <a:t>21/02/2013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D03B4-23E4-4F2C-B8AF-7996B1A34DD3}"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504E5E-8941-409C-B746-AD155F148408}" type="datetimeFigureOut">
              <a:rPr lang="en-GB" smtClean="0"/>
              <a:t>21/02/2013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504E5E-8941-409C-B746-AD155F148408}" type="datetimeFigureOut">
              <a:rPr lang="en-GB" smtClean="0"/>
              <a:t>21/02/2013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04E5E-8941-409C-B746-AD155F148408}" type="datetimeFigureOut">
              <a:rPr lang="en-GB" smtClean="0"/>
              <a:t>21/02/2013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504E5E-8941-409C-B746-AD155F148408}" type="datetimeFigureOut">
              <a:rPr lang="en-GB" smtClean="0"/>
              <a:t>21/02/2013</a:t>
            </a:fld>
            <a:endParaRPr lang="en-GB"/>
          </a:p>
        </p:txBody>
      </p:sp>
      <p:sp>
        <p:nvSpPr>
          <p:cNvPr id="7" name="Slide Number Placeholder 6"/>
          <p:cNvSpPr>
            <a:spLocks noGrp="1"/>
          </p:cNvSpPr>
          <p:nvPr>
            <p:ph type="sldNum" sz="quarter" idx="12"/>
          </p:nvPr>
        </p:nvSpPr>
        <p:spPr/>
        <p:txBody>
          <a:bodyPr/>
          <a:lstStyle/>
          <a:p>
            <a:fld id="{2C9D03B4-23E4-4F2C-B8AF-7996B1A34DD3}"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04E5E-8941-409C-B746-AD155F148408}" type="datetimeFigureOut">
              <a:rPr lang="en-GB" smtClean="0"/>
              <a:t>21/02/2013</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2C9D03B4-23E4-4F2C-B8AF-7996B1A34DD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8504E5E-8941-409C-B746-AD155F148408}" type="datetimeFigureOut">
              <a:rPr lang="en-GB" smtClean="0"/>
              <a:t>21/02/2013</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C9D03B4-23E4-4F2C-B8AF-7996B1A34DD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Videos/Final/Parents_before%20Workshops.wm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andouts/Parents%20Skill%20Audit.docx" TargetMode="External"/><Relationship Id="rId2" Type="http://schemas.openxmlformats.org/officeDocument/2006/relationships/hyperlink" Target="Handouts/Seloka.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hyperlink" Target="Handouts/LEF%20Workshop%202.docx" TargetMode="External"/><Relationship Id="rId2" Type="http://schemas.openxmlformats.org/officeDocument/2006/relationships/hyperlink" Target="Handouts/LEF%20Workshop%202_Storytelling%20Feedback.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Videos/Final/Workshop%201%20&amp;%202.wmv" TargetMode="External"/><Relationship Id="rId2" Type="http://schemas.openxmlformats.org/officeDocument/2006/relationships/hyperlink" Target="Workshop%201%20&amp;%202.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Videos/Final/Year%201%20Reading.wm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Videos/Final/Parents%20Feedback.wm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Videos/Final/Two%20Weeks%20After.wm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Videos/Final/A%20Mother's%20Story.wm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Videos/Final/Year%204%20Interview.av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mrfitz.com/"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rfitz.com/"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earnenglishkids.britishcouncil.org/" TargetMode="External"/><Relationship Id="rId2" Type="http://schemas.openxmlformats.org/officeDocument/2006/relationships/hyperlink" Target="http://www.literacytrust.org.uk/" TargetMode="External"/><Relationship Id="rId1" Type="http://schemas.openxmlformats.org/officeDocument/2006/relationships/slideLayout" Target="../slideLayouts/slideLayout2.xml"/><Relationship Id="rId4" Type="http://schemas.openxmlformats.org/officeDocument/2006/relationships/hyperlink" Target="http://www.mrfitz.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895600"/>
            <a:ext cx="3429000" cy="1702160"/>
          </a:xfrm>
        </p:spPr>
        <p:txBody>
          <a:bodyPr>
            <a:noAutofit/>
          </a:bodyPr>
          <a:lstStyle/>
          <a:p>
            <a:pPr algn="ctr"/>
            <a:r>
              <a:rPr lang="en-US" sz="2400" b="1" dirty="0" smtClean="0"/>
              <a:t>CHANGING CHILDREN’S PERCEPTION OF READING THROUGH PARENTAL INVOLVEMENT</a:t>
            </a:r>
            <a:endParaRPr lang="en-GB" sz="2400" b="1" dirty="0"/>
          </a:p>
        </p:txBody>
      </p:sp>
      <p:sp>
        <p:nvSpPr>
          <p:cNvPr id="3" name="Subtitle 2"/>
          <p:cNvSpPr>
            <a:spLocks noGrp="1"/>
          </p:cNvSpPr>
          <p:nvPr>
            <p:ph type="subTitle" idx="1"/>
          </p:nvPr>
        </p:nvSpPr>
        <p:spPr>
          <a:xfrm>
            <a:off x="4572000" y="4724400"/>
            <a:ext cx="3657600" cy="990600"/>
          </a:xfrm>
        </p:spPr>
        <p:txBody>
          <a:bodyPr>
            <a:noAutofit/>
          </a:bodyPr>
          <a:lstStyle/>
          <a:p>
            <a:pPr algn="ctr"/>
            <a:r>
              <a:rPr lang="en-US" sz="2000" b="1" dirty="0" smtClean="0"/>
              <a:t>CYNTHIA C. JAMES (SKK2)</a:t>
            </a:r>
          </a:p>
          <a:p>
            <a:pPr algn="ctr"/>
            <a:r>
              <a:rPr lang="en-US" sz="2000" b="1" dirty="0" smtClean="0"/>
              <a:t>JUSTYNA SKOWRONSKA (ELTDP, BC)</a:t>
            </a:r>
          </a:p>
          <a:p>
            <a:pPr algn="ctr"/>
            <a:r>
              <a:rPr lang="en-US" sz="2000" b="1" dirty="0" smtClean="0"/>
              <a:t>2013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2438400" cy="272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95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62000"/>
          </a:xfrm>
        </p:spPr>
        <p:txBody>
          <a:bodyPr>
            <a:normAutofit/>
          </a:bodyPr>
          <a:lstStyle/>
          <a:p>
            <a:pPr algn="ctr"/>
            <a:r>
              <a:rPr lang="en-US" dirty="0" smtClean="0"/>
              <a:t>What did the parents say?</a:t>
            </a:r>
            <a:endParaRPr lang="en-GB" dirty="0"/>
          </a:p>
        </p:txBody>
      </p:sp>
      <p:sp>
        <p:nvSpPr>
          <p:cNvPr id="5" name="Content Placeholder 4"/>
          <p:cNvSpPr>
            <a:spLocks noGrp="1"/>
          </p:cNvSpPr>
          <p:nvPr>
            <p:ph idx="1"/>
          </p:nvPr>
        </p:nvSpPr>
        <p:spPr>
          <a:xfrm>
            <a:off x="1043492" y="2323653"/>
            <a:ext cx="6777317" cy="1867348"/>
          </a:xfrm>
        </p:spPr>
        <p:txBody>
          <a:bodyPr>
            <a:normAutofit/>
          </a:bodyPr>
          <a:lstStyle/>
          <a:p>
            <a:pPr marL="0" indent="0" algn="ctr">
              <a:buNone/>
            </a:pPr>
            <a:r>
              <a:rPr lang="en-US" sz="3600" dirty="0" smtClean="0">
                <a:hlinkClick r:id="rId2" action="ppaction://hlinkfile"/>
              </a:rPr>
              <a:t>Interview with Level 1 parents</a:t>
            </a:r>
            <a:r>
              <a:rPr lang="en-US" sz="3600" dirty="0">
                <a:hlinkClick r:id="rId2" action="ppaction://hlinkfile"/>
              </a:rPr>
              <a:t>,</a:t>
            </a:r>
            <a:r>
              <a:rPr lang="en-US" sz="3600" dirty="0" smtClean="0">
                <a:hlinkClick r:id="rId2" action="ppaction://hlinkfile"/>
              </a:rPr>
              <a:t> SKK2</a:t>
            </a:r>
          </a:p>
          <a:p>
            <a:pPr marL="0" indent="0" algn="ctr">
              <a:buNone/>
            </a:pPr>
            <a:r>
              <a:rPr lang="en-US" sz="3600" dirty="0" smtClean="0">
                <a:hlinkClick r:id="rId2" action="ppaction://hlinkfile"/>
              </a:rPr>
              <a:t>(September 20, 2012)</a:t>
            </a:r>
            <a:endParaRPr lang="en-GB" sz="3600" dirty="0"/>
          </a:p>
        </p:txBody>
      </p:sp>
    </p:spTree>
    <p:extLst>
      <p:ext uri="{BB962C8B-B14F-4D97-AF65-F5344CB8AC3E}">
        <p14:creationId xmlns:p14="http://schemas.microsoft.com/office/powerpoint/2010/main" val="217400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ctr"/>
            <a:r>
              <a:rPr lang="en-US" sz="3200" dirty="0" smtClean="0"/>
              <a:t>Changing Children’s Perception of Reading through Parental Involvement</a:t>
            </a:r>
            <a:endParaRPr lang="en-GB" sz="3200" dirty="0"/>
          </a:p>
        </p:txBody>
      </p:sp>
      <p:sp>
        <p:nvSpPr>
          <p:cNvPr id="4" name="Rectangle 3"/>
          <p:cNvSpPr/>
          <p:nvPr/>
        </p:nvSpPr>
        <p:spPr>
          <a:xfrm>
            <a:off x="2295099" y="2105167"/>
            <a:ext cx="5029200" cy="6380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Initial Perception of Reading</a:t>
            </a:r>
            <a:endParaRPr lang="en-GB" sz="2400" dirty="0"/>
          </a:p>
        </p:txBody>
      </p:sp>
      <p:sp>
        <p:nvSpPr>
          <p:cNvPr id="5" name="Striped Right Arrow 4"/>
          <p:cNvSpPr/>
          <p:nvPr/>
        </p:nvSpPr>
        <p:spPr>
          <a:xfrm rot="5400000">
            <a:off x="3508896" y="3349104"/>
            <a:ext cx="2202408" cy="1295400"/>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Intervention</a:t>
            </a:r>
            <a:endParaRPr lang="en-GB" dirty="0"/>
          </a:p>
        </p:txBody>
      </p:sp>
      <p:sp>
        <p:nvSpPr>
          <p:cNvPr id="7" name="Oval 6"/>
          <p:cNvSpPr/>
          <p:nvPr/>
        </p:nvSpPr>
        <p:spPr>
          <a:xfrm>
            <a:off x="4991100" y="3120788"/>
            <a:ext cx="22860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Parental Involvement</a:t>
            </a:r>
            <a:endParaRPr lang="en-GB" dirty="0"/>
          </a:p>
        </p:txBody>
      </p:sp>
      <p:sp>
        <p:nvSpPr>
          <p:cNvPr id="8" name="Oval 7"/>
          <p:cNvSpPr/>
          <p:nvPr/>
        </p:nvSpPr>
        <p:spPr>
          <a:xfrm>
            <a:off x="1943100" y="3100316"/>
            <a:ext cx="22860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Reading for Pleasure</a:t>
            </a:r>
            <a:endParaRPr lang="en-GB" dirty="0"/>
          </a:p>
        </p:txBody>
      </p:sp>
      <p:sp>
        <p:nvSpPr>
          <p:cNvPr id="9" name="Rectangle 8"/>
          <p:cNvSpPr/>
          <p:nvPr/>
        </p:nvSpPr>
        <p:spPr>
          <a:xfrm>
            <a:off x="2295099" y="5257800"/>
            <a:ext cx="5029199" cy="638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New Perception of Reading</a:t>
            </a:r>
            <a:endParaRPr lang="en-GB" sz="2400" dirty="0"/>
          </a:p>
        </p:txBody>
      </p:sp>
    </p:spTree>
    <p:extLst>
      <p:ext uri="{BB962C8B-B14F-4D97-AF65-F5344CB8AC3E}">
        <p14:creationId xmlns:p14="http://schemas.microsoft.com/office/powerpoint/2010/main" val="2695595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4048" y="1600200"/>
            <a:ext cx="6637468" cy="828675"/>
          </a:xfrm>
        </p:spPr>
        <p:txBody>
          <a:bodyPr/>
          <a:lstStyle/>
          <a:p>
            <a:pPr algn="ctr"/>
            <a:r>
              <a:rPr lang="en-US" dirty="0" smtClean="0"/>
              <a:t>READING FOR PLEASURE</a:t>
            </a:r>
            <a:endParaRPr lang="en-GB" dirty="0"/>
          </a:p>
        </p:txBody>
      </p:sp>
      <p:sp>
        <p:nvSpPr>
          <p:cNvPr id="5" name="Text Placeholder 4"/>
          <p:cNvSpPr>
            <a:spLocks noGrp="1"/>
          </p:cNvSpPr>
          <p:nvPr>
            <p:ph type="body" idx="1"/>
          </p:nvPr>
        </p:nvSpPr>
        <p:spPr>
          <a:xfrm>
            <a:off x="685800" y="609600"/>
            <a:ext cx="7772400" cy="881062"/>
          </a:xfrm>
        </p:spPr>
        <p:txBody>
          <a:bodyPr>
            <a:normAutofit/>
          </a:bodyPr>
          <a:lstStyle/>
          <a:p>
            <a:pPr algn="ctr"/>
            <a:r>
              <a:rPr lang="en-US" sz="4400" dirty="0" smtClean="0"/>
              <a:t>Why is it important?</a:t>
            </a:r>
          </a:p>
          <a:p>
            <a:pPr algn="ctr"/>
            <a:endParaRPr lang="en-GB" sz="4400" dirty="0"/>
          </a:p>
        </p:txBody>
      </p:sp>
      <p:sp>
        <p:nvSpPr>
          <p:cNvPr id="2" name="TextBox 1"/>
          <p:cNvSpPr txBox="1"/>
          <p:nvPr/>
        </p:nvSpPr>
        <p:spPr>
          <a:xfrm>
            <a:off x="554182" y="5105400"/>
            <a:ext cx="8077200" cy="1323439"/>
          </a:xfrm>
          <a:prstGeom prst="rect">
            <a:avLst/>
          </a:prstGeom>
          <a:noFill/>
        </p:spPr>
        <p:txBody>
          <a:bodyPr wrap="square" rtlCol="0">
            <a:spAutoFit/>
          </a:bodyPr>
          <a:lstStyle/>
          <a:p>
            <a:pPr algn="ctr"/>
            <a:r>
              <a:rPr lang="en-GB" sz="2000" dirty="0"/>
              <a:t>“</a:t>
            </a:r>
            <a:r>
              <a:rPr lang="en-GB" sz="2000" i="1" dirty="0"/>
              <a:t>Every man who knows how to read has it in his power to magnify himself, to multiply the ways in which he exists, to make his life full, significant and interesting</a:t>
            </a:r>
            <a:r>
              <a:rPr lang="en-GB" sz="2000" dirty="0"/>
              <a:t>.” </a:t>
            </a:r>
          </a:p>
          <a:p>
            <a:pPr algn="ctr"/>
            <a:r>
              <a:rPr lang="en-US" sz="2000" dirty="0" smtClean="0"/>
              <a:t>~Aldous Huxley</a:t>
            </a:r>
            <a:endParaRPr lang="en-GB" sz="2000" dirty="0"/>
          </a:p>
        </p:txBody>
      </p:sp>
      <p:pic>
        <p:nvPicPr>
          <p:cNvPr id="1026" name="Picture 2" descr="http://static3cdn.echalk.net/images/www/echalk/clipart/School/boy_reading_cartoon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407" y="2590800"/>
            <a:ext cx="219075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2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5529" y="762000"/>
            <a:ext cx="7024744" cy="736719"/>
          </a:xfrm>
        </p:spPr>
        <p:txBody>
          <a:bodyPr/>
          <a:lstStyle/>
          <a:p>
            <a:pPr algn="ctr"/>
            <a:r>
              <a:rPr lang="en-US" dirty="0" smtClean="0"/>
              <a:t>‘Reading for Pleasure’</a:t>
            </a:r>
            <a:endParaRPr lang="en-GB" dirty="0"/>
          </a:p>
        </p:txBody>
      </p:sp>
      <p:sp>
        <p:nvSpPr>
          <p:cNvPr id="5" name="Content Placeholder 4"/>
          <p:cNvSpPr>
            <a:spLocks noGrp="1"/>
          </p:cNvSpPr>
          <p:nvPr>
            <p:ph idx="1"/>
          </p:nvPr>
        </p:nvSpPr>
        <p:spPr>
          <a:xfrm>
            <a:off x="533400" y="1676401"/>
            <a:ext cx="8077200" cy="2209800"/>
          </a:xfrm>
        </p:spPr>
        <p:txBody>
          <a:bodyPr>
            <a:normAutofit/>
          </a:bodyPr>
          <a:lstStyle/>
          <a:p>
            <a:pPr algn="ctr"/>
            <a:r>
              <a:rPr lang="en-US" sz="3200" dirty="0" smtClean="0"/>
              <a:t>What does it mean to you?</a:t>
            </a:r>
          </a:p>
          <a:p>
            <a:pPr algn="ctr"/>
            <a:r>
              <a:rPr lang="en-US" sz="3200" dirty="0" smtClean="0"/>
              <a:t>How important is ‘reading for pleasure’ to children?</a:t>
            </a:r>
          </a:p>
          <a:p>
            <a:pPr algn="ctr"/>
            <a:endParaRPr lang="en-US" sz="3200" dirty="0"/>
          </a:p>
          <a:p>
            <a:pPr marL="0" indent="0" algn="ctr">
              <a:buNone/>
            </a:pPr>
            <a:endParaRPr lang="en-GB"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814455"/>
            <a:ext cx="1447800" cy="1669473"/>
          </a:xfrm>
          <a:prstGeom prst="rect">
            <a:avLst/>
          </a:prstGeom>
        </p:spPr>
      </p:pic>
      <p:sp>
        <p:nvSpPr>
          <p:cNvPr id="3" name="Rounded Rectangular Callout 2"/>
          <p:cNvSpPr/>
          <p:nvPr/>
        </p:nvSpPr>
        <p:spPr>
          <a:xfrm>
            <a:off x="685800" y="4191000"/>
            <a:ext cx="6096000" cy="1752600"/>
          </a:xfrm>
          <a:prstGeom prst="wedgeRoundRectCallout">
            <a:avLst>
              <a:gd name="adj1" fmla="val 54953"/>
              <a:gd name="adj2" fmla="val 314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r>
              <a:rPr lang="en-US" i="1" dirty="0"/>
              <a:t>If you want your children to be intelligent, read them fairy tales. If you want them to be more intelligent, read them more fairy tales</a:t>
            </a:r>
            <a:r>
              <a:rPr lang="en-US" dirty="0"/>
              <a:t>.”</a:t>
            </a:r>
            <a:br>
              <a:rPr lang="en-US" dirty="0"/>
            </a:br>
            <a:r>
              <a:rPr lang="en-US" dirty="0"/>
              <a:t>― Albert Einstein</a:t>
            </a:r>
          </a:p>
        </p:txBody>
      </p:sp>
    </p:spTree>
    <p:extLst>
      <p:ext uri="{BB962C8B-B14F-4D97-AF65-F5344CB8AC3E}">
        <p14:creationId xmlns:p14="http://schemas.microsoft.com/office/powerpoint/2010/main" val="20493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722864"/>
          </a:xfrm>
        </p:spPr>
        <p:txBody>
          <a:bodyPr/>
          <a:lstStyle/>
          <a:p>
            <a:r>
              <a:rPr lang="en-US" dirty="0" smtClean="0"/>
              <a:t>Definition</a:t>
            </a:r>
            <a:endParaRPr lang="en-GB" dirty="0"/>
          </a:p>
        </p:txBody>
      </p:sp>
      <p:sp>
        <p:nvSpPr>
          <p:cNvPr id="3" name="Content Placeholder 2"/>
          <p:cNvSpPr>
            <a:spLocks noGrp="1"/>
          </p:cNvSpPr>
          <p:nvPr>
            <p:ph idx="1"/>
          </p:nvPr>
        </p:nvSpPr>
        <p:spPr>
          <a:xfrm>
            <a:off x="762000" y="1752600"/>
            <a:ext cx="7772400" cy="3810000"/>
          </a:xfrm>
        </p:spPr>
        <p:txBody>
          <a:bodyPr>
            <a:normAutofit fontScale="85000" lnSpcReduction="10000"/>
          </a:bodyPr>
          <a:lstStyle/>
          <a:p>
            <a:r>
              <a:rPr lang="en-GB" sz="3600" dirty="0" smtClean="0"/>
              <a:t>“…reading </a:t>
            </a:r>
            <a:r>
              <a:rPr lang="en-GB" sz="3600" dirty="0"/>
              <a:t>that we do of our own </a:t>
            </a:r>
            <a:r>
              <a:rPr lang="en-GB" sz="3600" b="1" dirty="0"/>
              <a:t>free will </a:t>
            </a:r>
            <a:r>
              <a:rPr lang="en-GB" sz="3600" dirty="0"/>
              <a:t>anticipating the </a:t>
            </a:r>
            <a:r>
              <a:rPr lang="en-GB" sz="3600" b="1" dirty="0"/>
              <a:t>satisfaction</a:t>
            </a:r>
            <a:r>
              <a:rPr lang="en-GB" sz="3600" dirty="0"/>
              <a:t> that we will get from the act of reading. It also refers to reading that having begun at someone else’s request </a:t>
            </a:r>
            <a:r>
              <a:rPr lang="en-GB" sz="3600" b="1" dirty="0"/>
              <a:t>we continue because we are interested in </a:t>
            </a:r>
            <a:r>
              <a:rPr lang="en-GB" sz="3600" b="1" dirty="0" smtClean="0"/>
              <a:t>it.</a:t>
            </a:r>
            <a:r>
              <a:rPr lang="en-GB" sz="3600" dirty="0" smtClean="0"/>
              <a:t>” </a:t>
            </a:r>
          </a:p>
          <a:p>
            <a:r>
              <a:rPr lang="en-GB" sz="3600" dirty="0" smtClean="0"/>
              <a:t>(Clark &amp; </a:t>
            </a:r>
            <a:r>
              <a:rPr lang="en-GB" sz="3600" dirty="0" err="1" smtClean="0"/>
              <a:t>Rumbold</a:t>
            </a:r>
            <a:r>
              <a:rPr lang="en-GB" sz="3600" dirty="0" smtClean="0"/>
              <a:t>, 2006).</a:t>
            </a:r>
          </a:p>
          <a:p>
            <a:pPr marL="0" indent="0">
              <a:buNone/>
            </a:pPr>
            <a:endParaRPr lang="en-GB" sz="3600" dirty="0"/>
          </a:p>
        </p:txBody>
      </p:sp>
    </p:spTree>
    <p:extLst>
      <p:ext uri="{BB962C8B-B14F-4D97-AF65-F5344CB8AC3E}">
        <p14:creationId xmlns:p14="http://schemas.microsoft.com/office/powerpoint/2010/main" val="173144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024744" cy="722864"/>
          </a:xfrm>
        </p:spPr>
        <p:txBody>
          <a:bodyPr>
            <a:normAutofit fontScale="90000"/>
          </a:bodyPr>
          <a:lstStyle/>
          <a:p>
            <a:r>
              <a:rPr lang="en-US" dirty="0" smtClean="0"/>
              <a:t>When children get ‘hooked on books’, they will…</a:t>
            </a:r>
            <a:endParaRPr lang="en-GB" dirty="0"/>
          </a:p>
        </p:txBody>
      </p:sp>
      <p:sp>
        <p:nvSpPr>
          <p:cNvPr id="3" name="Content Placeholder 2"/>
          <p:cNvSpPr>
            <a:spLocks noGrp="1"/>
          </p:cNvSpPr>
          <p:nvPr>
            <p:ph idx="1"/>
          </p:nvPr>
        </p:nvSpPr>
        <p:spPr>
          <a:xfrm>
            <a:off x="457200" y="1905000"/>
            <a:ext cx="8153400" cy="2209800"/>
          </a:xfrm>
        </p:spPr>
        <p:txBody>
          <a:bodyPr>
            <a:noAutofit/>
          </a:bodyPr>
          <a:lstStyle/>
          <a:p>
            <a:r>
              <a:rPr lang="en-US" sz="3200" dirty="0" smtClean="0"/>
              <a:t> …become adequate readers.</a:t>
            </a:r>
          </a:p>
          <a:p>
            <a:r>
              <a:rPr lang="en-US" sz="3200" dirty="0"/>
              <a:t> </a:t>
            </a:r>
            <a:r>
              <a:rPr lang="en-US" sz="3200" dirty="0" smtClean="0"/>
              <a:t>…acquire a large vocabulary</a:t>
            </a:r>
          </a:p>
          <a:p>
            <a:r>
              <a:rPr lang="en-US" sz="3200" dirty="0"/>
              <a:t> </a:t>
            </a:r>
            <a:r>
              <a:rPr lang="en-US" sz="3200" dirty="0" smtClean="0"/>
              <a:t>…develop the ability to understand and use complex grammatical constructions.</a:t>
            </a:r>
          </a:p>
          <a:p>
            <a:r>
              <a:rPr lang="en-US" sz="3200" dirty="0"/>
              <a:t> </a:t>
            </a:r>
            <a:r>
              <a:rPr lang="en-US" sz="3200" dirty="0" smtClean="0"/>
              <a:t>…develop a good writing style.</a:t>
            </a:r>
          </a:p>
          <a:p>
            <a:r>
              <a:rPr lang="en-US" sz="3200" dirty="0"/>
              <a:t> </a:t>
            </a:r>
            <a:r>
              <a:rPr lang="en-US" sz="3200" dirty="0" smtClean="0"/>
              <a:t>…become good spellers.</a:t>
            </a:r>
          </a:p>
          <a:p>
            <a:pPr marL="68580" indent="0" algn="r">
              <a:buNone/>
            </a:pPr>
            <a:r>
              <a:rPr lang="en-US" sz="3200" dirty="0" smtClean="0"/>
              <a:t>(</a:t>
            </a:r>
            <a:r>
              <a:rPr lang="en-US" sz="3200" dirty="0" err="1" smtClean="0"/>
              <a:t>Krashen</a:t>
            </a:r>
            <a:r>
              <a:rPr lang="en-US" sz="3200" dirty="0" smtClean="0"/>
              <a:t>, 1993)</a:t>
            </a:r>
          </a:p>
          <a:p>
            <a:endParaRPr lang="en-US" sz="3200" dirty="0" smtClean="0"/>
          </a:p>
          <a:p>
            <a:endParaRPr lang="en-GB" sz="3200" dirty="0"/>
          </a:p>
        </p:txBody>
      </p:sp>
    </p:spTree>
    <p:extLst>
      <p:ext uri="{BB962C8B-B14F-4D97-AF65-F5344CB8AC3E}">
        <p14:creationId xmlns:p14="http://schemas.microsoft.com/office/powerpoint/2010/main" val="3497702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467600" cy="4038600"/>
          </a:xfrm>
        </p:spPr>
        <p:txBody>
          <a:bodyPr>
            <a:normAutofit/>
          </a:bodyPr>
          <a:lstStyle/>
          <a:p>
            <a:pPr marL="68580" indent="0">
              <a:buNone/>
            </a:pPr>
            <a:r>
              <a:rPr lang="en-GB" sz="3200" dirty="0" smtClean="0"/>
              <a:t>“Although </a:t>
            </a:r>
            <a:r>
              <a:rPr lang="en-GB" sz="3200" dirty="0"/>
              <a:t>free voluntary reading alone will not ensure attainment of the highest levels of literacy, it will at least ensure an acceptable level. </a:t>
            </a:r>
            <a:r>
              <a:rPr lang="en-GB" sz="3200" b="1" dirty="0"/>
              <a:t>Without it, I suspect that children simply do not have a chance.</a:t>
            </a:r>
            <a:r>
              <a:rPr lang="en-GB" sz="3200" dirty="0"/>
              <a:t>” </a:t>
            </a:r>
            <a:endParaRPr lang="en-GB" sz="3200" dirty="0" smtClean="0"/>
          </a:p>
          <a:p>
            <a:pPr marL="68580" indent="0" algn="r">
              <a:buNone/>
            </a:pPr>
            <a:r>
              <a:rPr lang="en-US" sz="3200" dirty="0" smtClean="0"/>
              <a:t>(</a:t>
            </a:r>
            <a:r>
              <a:rPr lang="en-US" sz="3200" dirty="0" err="1" smtClean="0"/>
              <a:t>Krashen</a:t>
            </a:r>
            <a:r>
              <a:rPr lang="en-US" sz="3200" dirty="0" smtClean="0"/>
              <a:t>, 1993)</a:t>
            </a:r>
            <a:endParaRPr lang="en-GB" sz="3200" dirty="0"/>
          </a:p>
          <a:p>
            <a:pPr marL="68580" indent="0">
              <a:buNone/>
            </a:pPr>
            <a:endParaRPr lang="en-GB" sz="3200" dirty="0"/>
          </a:p>
        </p:txBody>
      </p:sp>
    </p:spTree>
    <p:extLst>
      <p:ext uri="{BB962C8B-B14F-4D97-AF65-F5344CB8AC3E}">
        <p14:creationId xmlns:p14="http://schemas.microsoft.com/office/powerpoint/2010/main" val="280064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38200"/>
            <a:ext cx="6637468" cy="752475"/>
          </a:xfrm>
        </p:spPr>
        <p:txBody>
          <a:bodyPr/>
          <a:lstStyle/>
          <a:p>
            <a:pPr algn="ctr"/>
            <a:r>
              <a:rPr lang="en-US" dirty="0" smtClean="0"/>
              <a:t>Parental Involvement</a:t>
            </a:r>
            <a:endParaRPr lang="en-GB" dirty="0"/>
          </a:p>
        </p:txBody>
      </p:sp>
      <p:sp>
        <p:nvSpPr>
          <p:cNvPr id="5" name="Text Placeholder 4"/>
          <p:cNvSpPr>
            <a:spLocks noGrp="1"/>
          </p:cNvSpPr>
          <p:nvPr>
            <p:ph type="body" idx="1"/>
          </p:nvPr>
        </p:nvSpPr>
        <p:spPr>
          <a:xfrm>
            <a:off x="1143000" y="1865297"/>
            <a:ext cx="6637467" cy="1520413"/>
          </a:xfrm>
        </p:spPr>
        <p:txBody>
          <a:bodyPr>
            <a:normAutofit/>
          </a:bodyPr>
          <a:lstStyle/>
          <a:p>
            <a:pPr algn="ctr"/>
            <a:r>
              <a:rPr lang="en-US" sz="4800" dirty="0" smtClean="0"/>
              <a:t>Why is it important?</a:t>
            </a:r>
            <a:endParaRPr lang="en-GB" sz="4800" dirty="0"/>
          </a:p>
        </p:txBody>
      </p:sp>
      <p:sp>
        <p:nvSpPr>
          <p:cNvPr id="2" name="TextBox 1"/>
          <p:cNvSpPr txBox="1"/>
          <p:nvPr/>
        </p:nvSpPr>
        <p:spPr>
          <a:xfrm>
            <a:off x="1496291" y="4876800"/>
            <a:ext cx="6477000" cy="1200329"/>
          </a:xfrm>
          <a:prstGeom prst="rect">
            <a:avLst/>
          </a:prstGeom>
          <a:noFill/>
        </p:spPr>
        <p:txBody>
          <a:bodyPr wrap="square" rtlCol="0">
            <a:spAutoFit/>
          </a:bodyPr>
          <a:lstStyle/>
          <a:p>
            <a:pPr algn="ctr"/>
            <a:r>
              <a:rPr lang="en-US" sz="2400" i="1" dirty="0" smtClean="0"/>
              <a:t>“Children are made readers on the laps of their parents.”  </a:t>
            </a:r>
          </a:p>
          <a:p>
            <a:pPr algn="ctr"/>
            <a:r>
              <a:rPr lang="en-US" sz="2400" i="1" dirty="0" smtClean="0"/>
              <a:t>~ </a:t>
            </a:r>
            <a:r>
              <a:rPr lang="en-US" sz="2400" dirty="0" smtClean="0"/>
              <a:t>Emilie Buchwald</a:t>
            </a:r>
            <a:endParaRPr lang="en-GB" sz="2400" dirty="0"/>
          </a:p>
        </p:txBody>
      </p:sp>
      <p:pic>
        <p:nvPicPr>
          <p:cNvPr id="2050" name="Picture 2" descr="http://www.watnallpreschool.co.uk/images/bookcorner_tcm4-1197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2895600"/>
            <a:ext cx="1739900" cy="178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59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490" y="893618"/>
            <a:ext cx="2286000" cy="9906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Parents of SKK2 pupils</a:t>
            </a:r>
            <a:endParaRPr lang="en-GB" sz="2400" dirty="0"/>
          </a:p>
        </p:txBody>
      </p:sp>
      <p:sp>
        <p:nvSpPr>
          <p:cNvPr id="6" name="Rectangle 5"/>
          <p:cNvSpPr/>
          <p:nvPr/>
        </p:nvSpPr>
        <p:spPr>
          <a:xfrm>
            <a:off x="3491345" y="2860964"/>
            <a:ext cx="2286000" cy="533400"/>
          </a:xfrm>
          <a:prstGeom prst="rect">
            <a:avLst/>
          </a:prstGeom>
          <a:solidFill>
            <a:srgbClr val="CC33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Average income:</a:t>
            </a:r>
          </a:p>
        </p:txBody>
      </p:sp>
      <p:sp>
        <p:nvSpPr>
          <p:cNvPr id="9" name="Rectangle 8"/>
          <p:cNvSpPr/>
          <p:nvPr/>
        </p:nvSpPr>
        <p:spPr>
          <a:xfrm>
            <a:off x="3505200" y="3553691"/>
            <a:ext cx="2286000" cy="798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RM350 – RM600 per month</a:t>
            </a:r>
            <a:endParaRPr lang="en-GB" dirty="0"/>
          </a:p>
        </p:txBody>
      </p:sp>
      <p:sp>
        <p:nvSpPr>
          <p:cNvPr id="18" name="Rectangle 17"/>
          <p:cNvSpPr/>
          <p:nvPr/>
        </p:nvSpPr>
        <p:spPr>
          <a:xfrm>
            <a:off x="471054" y="2770910"/>
            <a:ext cx="2479964" cy="6234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Involvement in school activities:</a:t>
            </a:r>
            <a:endParaRPr lang="en-GB" dirty="0"/>
          </a:p>
        </p:txBody>
      </p:sp>
      <p:sp>
        <p:nvSpPr>
          <p:cNvPr id="25" name="Rectangle 24"/>
          <p:cNvSpPr/>
          <p:nvPr/>
        </p:nvSpPr>
        <p:spPr>
          <a:xfrm>
            <a:off x="471054" y="3581400"/>
            <a:ext cx="2500746" cy="4753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PIBG Meeting</a:t>
            </a:r>
            <a:endParaRPr lang="en-GB" dirty="0"/>
          </a:p>
        </p:txBody>
      </p:sp>
      <p:sp>
        <p:nvSpPr>
          <p:cNvPr id="26" name="Rectangle 25"/>
          <p:cNvSpPr/>
          <p:nvPr/>
        </p:nvSpPr>
        <p:spPr>
          <a:xfrm>
            <a:off x="471054" y="4267200"/>
            <a:ext cx="2500746" cy="4753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Sports and Games</a:t>
            </a:r>
            <a:endParaRPr lang="en-GB" dirty="0"/>
          </a:p>
        </p:txBody>
      </p:sp>
      <p:sp>
        <p:nvSpPr>
          <p:cNvPr id="27" name="Rectangle 26"/>
          <p:cNvSpPr/>
          <p:nvPr/>
        </p:nvSpPr>
        <p:spPr>
          <a:xfrm>
            <a:off x="471054" y="4876800"/>
            <a:ext cx="2479964" cy="47538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Gatherings</a:t>
            </a:r>
            <a:endParaRPr lang="en-GB" dirty="0"/>
          </a:p>
        </p:txBody>
      </p:sp>
      <p:sp>
        <p:nvSpPr>
          <p:cNvPr id="28" name="Rectangle 27"/>
          <p:cNvSpPr/>
          <p:nvPr/>
        </p:nvSpPr>
        <p:spPr>
          <a:xfrm>
            <a:off x="6400800" y="2815937"/>
            <a:ext cx="2286000" cy="533400"/>
          </a:xfrm>
          <a:prstGeom prst="rect">
            <a:avLst/>
          </a:prstGeom>
          <a:solidFill>
            <a:srgbClr val="660033"/>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Education level:</a:t>
            </a:r>
          </a:p>
        </p:txBody>
      </p:sp>
      <p:sp>
        <p:nvSpPr>
          <p:cNvPr id="29" name="Rectangle 28"/>
          <p:cNvSpPr/>
          <p:nvPr/>
        </p:nvSpPr>
        <p:spPr>
          <a:xfrm>
            <a:off x="6400800" y="5562600"/>
            <a:ext cx="2286000" cy="533400"/>
          </a:xfrm>
          <a:prstGeom prst="rect">
            <a:avLst/>
          </a:prstGeom>
          <a:solidFill>
            <a:srgbClr val="80008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Primary: 10%</a:t>
            </a:r>
          </a:p>
        </p:txBody>
      </p:sp>
      <p:sp>
        <p:nvSpPr>
          <p:cNvPr id="30" name="Rectangle 29"/>
          <p:cNvSpPr/>
          <p:nvPr/>
        </p:nvSpPr>
        <p:spPr>
          <a:xfrm>
            <a:off x="6400800" y="3584864"/>
            <a:ext cx="2286000" cy="533400"/>
          </a:xfrm>
          <a:prstGeom prst="rect">
            <a:avLst/>
          </a:prstGeom>
          <a:solidFill>
            <a:srgbClr val="80008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College/University: 2%</a:t>
            </a:r>
          </a:p>
        </p:txBody>
      </p:sp>
      <p:sp>
        <p:nvSpPr>
          <p:cNvPr id="31" name="Rectangle 30"/>
          <p:cNvSpPr/>
          <p:nvPr/>
        </p:nvSpPr>
        <p:spPr>
          <a:xfrm>
            <a:off x="6400800" y="4209184"/>
            <a:ext cx="2286000" cy="533400"/>
          </a:xfrm>
          <a:prstGeom prst="rect">
            <a:avLst/>
          </a:prstGeom>
          <a:solidFill>
            <a:srgbClr val="80008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Upper secondary: 40%</a:t>
            </a:r>
          </a:p>
        </p:txBody>
      </p:sp>
      <p:sp>
        <p:nvSpPr>
          <p:cNvPr id="32" name="Rectangle 31"/>
          <p:cNvSpPr/>
          <p:nvPr/>
        </p:nvSpPr>
        <p:spPr>
          <a:xfrm>
            <a:off x="6400800" y="4876800"/>
            <a:ext cx="2286000" cy="533400"/>
          </a:xfrm>
          <a:prstGeom prst="rect">
            <a:avLst/>
          </a:prstGeom>
          <a:solidFill>
            <a:srgbClr val="80008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Lower secondary: 48%</a:t>
            </a:r>
          </a:p>
        </p:txBody>
      </p:sp>
      <p:cxnSp>
        <p:nvCxnSpPr>
          <p:cNvPr id="34" name="Straight Arrow Connector 33"/>
          <p:cNvCxnSpPr/>
          <p:nvPr/>
        </p:nvCxnSpPr>
        <p:spPr>
          <a:xfrm flipH="1">
            <a:off x="2819401" y="1905000"/>
            <a:ext cx="990599" cy="8659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a:endCxn id="6" idx="0"/>
          </p:cNvCxnSpPr>
          <p:nvPr/>
        </p:nvCxnSpPr>
        <p:spPr>
          <a:xfrm>
            <a:off x="4620490" y="1905000"/>
            <a:ext cx="13855" cy="9559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5562600" y="1905000"/>
            <a:ext cx="1371600" cy="8659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64127" y="5430982"/>
            <a:ext cx="5922818" cy="1015663"/>
          </a:xfrm>
          <a:prstGeom prst="rect">
            <a:avLst/>
          </a:prstGeom>
          <a:noFill/>
        </p:spPr>
        <p:txBody>
          <a:bodyPr wrap="square" rtlCol="0">
            <a:spAutoFit/>
          </a:bodyPr>
          <a:lstStyle/>
          <a:p>
            <a:r>
              <a:rPr lang="en-US" sz="2000" dirty="0" smtClean="0"/>
              <a:t>Source: </a:t>
            </a:r>
            <a:r>
              <a:rPr lang="en-US" sz="2000" i="1" dirty="0" smtClean="0"/>
              <a:t>Students’ Affairs Unit (Unit HEM),</a:t>
            </a:r>
          </a:p>
          <a:p>
            <a:r>
              <a:rPr lang="en-US" sz="2000" i="1" dirty="0" smtClean="0"/>
              <a:t>SK </a:t>
            </a:r>
            <a:r>
              <a:rPr lang="en-US" sz="2000" i="1" dirty="0" err="1" smtClean="0"/>
              <a:t>Kunak</a:t>
            </a:r>
            <a:r>
              <a:rPr lang="en-US" sz="2000" i="1" dirty="0" smtClean="0"/>
              <a:t> 2 (based on school’s data in November 2012)</a:t>
            </a:r>
            <a:endParaRPr lang="en-GB" sz="2000" i="1" dirty="0"/>
          </a:p>
        </p:txBody>
      </p:sp>
    </p:spTree>
    <p:extLst>
      <p:ext uri="{BB962C8B-B14F-4D97-AF65-F5344CB8AC3E}">
        <p14:creationId xmlns:p14="http://schemas.microsoft.com/office/powerpoint/2010/main" val="27308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458200" cy="685800"/>
          </a:xfrm>
        </p:spPr>
        <p:txBody>
          <a:bodyPr>
            <a:normAutofit fontScale="90000"/>
          </a:bodyPr>
          <a:lstStyle/>
          <a:p>
            <a:r>
              <a:rPr lang="en-US" dirty="0" smtClean="0"/>
              <a:t>How important is family involvement?</a:t>
            </a:r>
            <a:endParaRPr lang="en-GB" dirty="0"/>
          </a:p>
        </p:txBody>
      </p:sp>
      <p:sp>
        <p:nvSpPr>
          <p:cNvPr id="8" name="Content Placeholder 2"/>
          <p:cNvSpPr>
            <a:spLocks noGrp="1"/>
          </p:cNvSpPr>
          <p:nvPr>
            <p:ph idx="1"/>
          </p:nvPr>
        </p:nvSpPr>
        <p:spPr>
          <a:xfrm>
            <a:off x="2590800" y="3725071"/>
            <a:ext cx="6019800" cy="1913729"/>
          </a:xfrm>
          <a:ln>
            <a:noFill/>
          </a:ln>
        </p:spPr>
        <p:style>
          <a:lnRef idx="2">
            <a:schemeClr val="dk1"/>
          </a:lnRef>
          <a:fillRef idx="1">
            <a:schemeClr val="lt1"/>
          </a:fillRef>
          <a:effectRef idx="0">
            <a:schemeClr val="dk1"/>
          </a:effectRef>
          <a:fontRef idx="minor">
            <a:schemeClr val="dk1"/>
          </a:fontRef>
        </p:style>
        <p:txBody>
          <a:bodyPr>
            <a:noAutofit/>
          </a:bodyPr>
          <a:lstStyle/>
          <a:p>
            <a:pPr marL="68580" indent="0">
              <a:buNone/>
            </a:pPr>
            <a:r>
              <a:rPr lang="en-GB" sz="2800" dirty="0" smtClean="0"/>
              <a:t>Even </a:t>
            </a:r>
            <a:r>
              <a:rPr lang="en-GB" sz="2800" b="1" dirty="0"/>
              <a:t>one or two additional involvement activities per year </a:t>
            </a:r>
            <a:r>
              <a:rPr lang="en-GB" sz="2800" dirty="0"/>
              <a:t>were associated with </a:t>
            </a:r>
            <a:r>
              <a:rPr lang="en-GB" sz="2800" b="1" dirty="0"/>
              <a:t>meaningful improvements </a:t>
            </a:r>
            <a:r>
              <a:rPr lang="en-GB" sz="2800" dirty="0"/>
              <a:t>for </a:t>
            </a:r>
            <a:r>
              <a:rPr lang="en-GB" sz="2800" dirty="0" smtClean="0"/>
              <a:t>children.</a:t>
            </a:r>
            <a:endParaRPr lang="en-GB" sz="2800" dirty="0"/>
          </a:p>
        </p:txBody>
      </p:sp>
      <p:sp>
        <p:nvSpPr>
          <p:cNvPr id="4" name="Rectangle 3"/>
          <p:cNvSpPr/>
          <p:nvPr/>
        </p:nvSpPr>
        <p:spPr>
          <a:xfrm>
            <a:off x="1066800" y="1794301"/>
            <a:ext cx="30480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Matters most for children…</a:t>
            </a:r>
            <a:endParaRPr lang="en-GB" sz="2400" dirty="0"/>
          </a:p>
        </p:txBody>
      </p:sp>
      <p:sp>
        <p:nvSpPr>
          <p:cNvPr id="5" name="TextBox 4"/>
          <p:cNvSpPr txBox="1"/>
          <p:nvPr/>
        </p:nvSpPr>
        <p:spPr>
          <a:xfrm>
            <a:off x="4419600" y="1593273"/>
            <a:ext cx="3505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 …whose mothers have less education.</a:t>
            </a:r>
            <a:endParaRPr lang="en-GB" sz="2400" dirty="0"/>
          </a:p>
        </p:txBody>
      </p:sp>
      <p:sp>
        <p:nvSpPr>
          <p:cNvPr id="6" name="TextBox 5"/>
          <p:cNvSpPr txBox="1"/>
          <p:nvPr/>
        </p:nvSpPr>
        <p:spPr>
          <a:xfrm>
            <a:off x="4419600" y="2632500"/>
            <a:ext cx="3505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…who come from low-income families.</a:t>
            </a:r>
            <a:endParaRPr lang="en-GB" sz="2400" dirty="0"/>
          </a:p>
        </p:txBody>
      </p:sp>
      <p:sp>
        <p:nvSpPr>
          <p:cNvPr id="7" name="Oval 6"/>
          <p:cNvSpPr/>
          <p:nvPr/>
        </p:nvSpPr>
        <p:spPr>
          <a:xfrm>
            <a:off x="457200" y="3962400"/>
            <a:ext cx="1905000" cy="990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How often?</a:t>
            </a:r>
            <a:endParaRPr lang="en-GB" sz="2800" dirty="0"/>
          </a:p>
        </p:txBody>
      </p:sp>
      <p:sp>
        <p:nvSpPr>
          <p:cNvPr id="9" name="Content Placeholder 2"/>
          <p:cNvSpPr txBox="1">
            <a:spLocks/>
          </p:cNvSpPr>
          <p:nvPr/>
        </p:nvSpPr>
        <p:spPr>
          <a:xfrm>
            <a:off x="3581400" y="5791200"/>
            <a:ext cx="5029200" cy="6858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r">
              <a:buFont typeface="Wingdings 2" pitchFamily="18" charset="2"/>
              <a:buNone/>
            </a:pPr>
            <a:r>
              <a:rPr lang="en-GB" sz="2000" smtClean="0"/>
              <a:t>(Research findings cited by </a:t>
            </a:r>
            <a:r>
              <a:rPr lang="en-US" sz="2000" smtClean="0"/>
              <a:t>Clark, </a:t>
            </a:r>
          </a:p>
          <a:p>
            <a:pPr marL="68580" indent="0" algn="r">
              <a:buFont typeface="Wingdings 2" pitchFamily="18" charset="2"/>
              <a:buNone/>
            </a:pPr>
            <a:r>
              <a:rPr lang="en-US" sz="2000" i="1" smtClean="0"/>
              <a:t>Why Families Matter to Reading</a:t>
            </a:r>
            <a:r>
              <a:rPr lang="en-US" sz="2000" smtClean="0"/>
              <a:t>, 2007)</a:t>
            </a:r>
            <a:endParaRPr lang="en-GB" sz="2000" smtClean="0"/>
          </a:p>
          <a:p>
            <a:pPr marL="0" indent="0">
              <a:buFont typeface="Wingdings 2" pitchFamily="18" charset="2"/>
              <a:buNone/>
            </a:pPr>
            <a:endParaRPr lang="en-GB" dirty="0"/>
          </a:p>
        </p:txBody>
      </p:sp>
      <p:cxnSp>
        <p:nvCxnSpPr>
          <p:cNvPr id="11" name="Straight Connector 10"/>
          <p:cNvCxnSpPr/>
          <p:nvPr/>
        </p:nvCxnSpPr>
        <p:spPr>
          <a:xfrm flipV="1">
            <a:off x="4114800" y="1804143"/>
            <a:ext cx="304800" cy="204629"/>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114800" y="2424270"/>
            <a:ext cx="304800" cy="31893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8025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685800"/>
            <a:ext cx="7024744" cy="703118"/>
          </a:xfrm>
        </p:spPr>
        <p:txBody>
          <a:bodyPr>
            <a:normAutofit/>
          </a:bodyPr>
          <a:lstStyle/>
          <a:p>
            <a:pPr algn="ctr"/>
            <a:r>
              <a:rPr lang="en-US" dirty="0" smtClean="0"/>
              <a:t>CHILDREN’S READING HABIT</a:t>
            </a:r>
            <a:endParaRPr lang="en-GB" dirty="0"/>
          </a:p>
        </p:txBody>
      </p:sp>
      <p:sp>
        <p:nvSpPr>
          <p:cNvPr id="5" name="Rectangle 4"/>
          <p:cNvSpPr/>
          <p:nvPr/>
        </p:nvSpPr>
        <p:spPr>
          <a:xfrm>
            <a:off x="3124200" y="2133600"/>
            <a:ext cx="27432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THINK!</a:t>
            </a:r>
          </a:p>
          <a:p>
            <a:pPr algn="ctr"/>
            <a:r>
              <a:rPr lang="en-US" sz="2400" dirty="0" smtClean="0"/>
              <a:t>How do children read at home?</a:t>
            </a:r>
            <a:endParaRPr lang="en-GB" sz="2400" dirty="0"/>
          </a:p>
        </p:txBody>
      </p:sp>
      <p:sp>
        <p:nvSpPr>
          <p:cNvPr id="6" name="Oval 5"/>
          <p:cNvSpPr/>
          <p:nvPr/>
        </p:nvSpPr>
        <p:spPr>
          <a:xfrm>
            <a:off x="533400" y="2043545"/>
            <a:ext cx="1371600" cy="838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What?</a:t>
            </a:r>
            <a:endParaRPr lang="en-GB" dirty="0"/>
          </a:p>
        </p:txBody>
      </p:sp>
      <p:sp>
        <p:nvSpPr>
          <p:cNvPr id="7" name="Oval 6"/>
          <p:cNvSpPr/>
          <p:nvPr/>
        </p:nvSpPr>
        <p:spPr>
          <a:xfrm>
            <a:off x="7090062" y="1943100"/>
            <a:ext cx="1596737"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With whom?</a:t>
            </a:r>
            <a:endParaRPr lang="en-GB" dirty="0"/>
          </a:p>
        </p:txBody>
      </p:sp>
      <p:sp>
        <p:nvSpPr>
          <p:cNvPr id="8" name="Oval 7"/>
          <p:cNvSpPr/>
          <p:nvPr/>
        </p:nvSpPr>
        <p:spPr>
          <a:xfrm>
            <a:off x="3543300" y="4142510"/>
            <a:ext cx="1905000" cy="97674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Reading with parents?</a:t>
            </a:r>
            <a:endParaRPr lang="en-GB" dirty="0"/>
          </a:p>
        </p:txBody>
      </p:sp>
      <p:cxnSp>
        <p:nvCxnSpPr>
          <p:cNvPr id="10" name="Straight Arrow Connector 9"/>
          <p:cNvCxnSpPr>
            <a:endCxn id="6" idx="6"/>
          </p:cNvCxnSpPr>
          <p:nvPr/>
        </p:nvCxnSpPr>
        <p:spPr>
          <a:xfrm flipH="1" flipV="1">
            <a:off x="1905000" y="2462645"/>
            <a:ext cx="1219200" cy="298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7" idx="2"/>
          </p:cNvCxnSpPr>
          <p:nvPr/>
        </p:nvCxnSpPr>
        <p:spPr>
          <a:xfrm flipV="1">
            <a:off x="5867400" y="2362200"/>
            <a:ext cx="122266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8" idx="0"/>
          </p:cNvCxnSpPr>
          <p:nvPr/>
        </p:nvCxnSpPr>
        <p:spPr>
          <a:xfrm>
            <a:off x="4495800" y="3429000"/>
            <a:ext cx="0" cy="713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2667000" y="4665518"/>
            <a:ext cx="876300" cy="32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00200" y="4617026"/>
            <a:ext cx="1066800" cy="6719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Yes? No?</a:t>
            </a:r>
            <a:endParaRPr lang="en-GB" dirty="0"/>
          </a:p>
        </p:txBody>
      </p:sp>
      <p:cxnSp>
        <p:nvCxnSpPr>
          <p:cNvPr id="13" name="Straight Arrow Connector 12"/>
          <p:cNvCxnSpPr>
            <a:stCxn id="8" idx="6"/>
            <a:endCxn id="15" idx="1"/>
          </p:cNvCxnSpPr>
          <p:nvPr/>
        </p:nvCxnSpPr>
        <p:spPr>
          <a:xfrm>
            <a:off x="5448300" y="4630883"/>
            <a:ext cx="876300" cy="445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24600" y="4665518"/>
            <a:ext cx="1371600" cy="8208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How do they feel about it?</a:t>
            </a:r>
            <a:endParaRPr lang="en-GB" dirty="0"/>
          </a:p>
        </p:txBody>
      </p:sp>
    </p:spTree>
    <p:extLst>
      <p:ext uri="{BB962C8B-B14F-4D97-AF65-F5344CB8AC3E}">
        <p14:creationId xmlns:p14="http://schemas.microsoft.com/office/powerpoint/2010/main" val="14982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685800"/>
            <a:ext cx="6637468" cy="1362075"/>
          </a:xfrm>
        </p:spPr>
        <p:txBody>
          <a:bodyPr/>
          <a:lstStyle/>
          <a:p>
            <a:pPr algn="ctr"/>
            <a:r>
              <a:rPr lang="en-US" dirty="0" err="1" smtClean="0"/>
              <a:t>LearnEnglish</a:t>
            </a:r>
            <a:r>
              <a:rPr lang="en-US" dirty="0" smtClean="0"/>
              <a:t> Family (LEF) Workshops in SKK2</a:t>
            </a:r>
            <a:endParaRPr lang="en-GB" dirty="0"/>
          </a:p>
        </p:txBody>
      </p:sp>
      <p:sp>
        <p:nvSpPr>
          <p:cNvPr id="5" name="Text Placeholder 4"/>
          <p:cNvSpPr>
            <a:spLocks noGrp="1"/>
          </p:cNvSpPr>
          <p:nvPr>
            <p:ph type="body" idx="1"/>
          </p:nvPr>
        </p:nvSpPr>
        <p:spPr>
          <a:xfrm>
            <a:off x="1329466" y="2209800"/>
            <a:ext cx="6637467" cy="1520413"/>
          </a:xfrm>
        </p:spPr>
        <p:txBody>
          <a:bodyPr>
            <a:normAutofit lnSpcReduction="10000"/>
          </a:bodyPr>
          <a:lstStyle/>
          <a:p>
            <a:pPr algn="ctr"/>
            <a:r>
              <a:rPr lang="en-US" sz="4800" dirty="0" smtClean="0"/>
              <a:t>Parental Involvement in Reading</a:t>
            </a:r>
            <a:endParaRPr lang="en-GB"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962400"/>
            <a:ext cx="2438400" cy="2558815"/>
          </a:xfrm>
          <a:prstGeom prst="rect">
            <a:avLst/>
          </a:prstGeom>
        </p:spPr>
      </p:pic>
    </p:spTree>
    <p:extLst>
      <p:ext uri="{BB962C8B-B14F-4D97-AF65-F5344CB8AC3E}">
        <p14:creationId xmlns:p14="http://schemas.microsoft.com/office/powerpoint/2010/main" val="86142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0468">
            <a:off x="1263393" y="503804"/>
            <a:ext cx="4585013" cy="585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97236" y="4838700"/>
            <a:ext cx="2514600" cy="6858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LEF Handbook</a:t>
            </a:r>
            <a:endParaRPr lang="en-GB" sz="2400" dirty="0"/>
          </a:p>
        </p:txBody>
      </p:sp>
    </p:spTree>
    <p:extLst>
      <p:ext uri="{BB962C8B-B14F-4D97-AF65-F5344CB8AC3E}">
        <p14:creationId xmlns:p14="http://schemas.microsoft.com/office/powerpoint/2010/main" val="3475195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024744" cy="801136"/>
          </a:xfrm>
        </p:spPr>
        <p:txBody>
          <a:bodyPr>
            <a:normAutofit/>
          </a:bodyPr>
          <a:lstStyle/>
          <a:p>
            <a:r>
              <a:rPr lang="en-US" dirty="0" smtClean="0"/>
              <a:t>Objectives</a:t>
            </a:r>
            <a:endParaRPr lang="en-GB" dirty="0"/>
          </a:p>
        </p:txBody>
      </p:sp>
      <p:sp>
        <p:nvSpPr>
          <p:cNvPr id="5" name="Content Placeholder 4"/>
          <p:cNvSpPr>
            <a:spLocks noGrp="1"/>
          </p:cNvSpPr>
          <p:nvPr>
            <p:ph idx="1"/>
          </p:nvPr>
        </p:nvSpPr>
        <p:spPr>
          <a:xfrm>
            <a:off x="457200" y="1752600"/>
            <a:ext cx="8229600" cy="3508977"/>
          </a:xfrm>
        </p:spPr>
        <p:txBody>
          <a:bodyPr>
            <a:noAutofit/>
          </a:bodyPr>
          <a:lstStyle/>
          <a:p>
            <a:r>
              <a:rPr lang="en-US" sz="2800" dirty="0" smtClean="0"/>
              <a:t>To instill the love of reading in children through parental involvement</a:t>
            </a:r>
          </a:p>
          <a:p>
            <a:r>
              <a:rPr lang="en-US" sz="2800" dirty="0" smtClean="0"/>
              <a:t>To introduce the concept of ‘reading for pleasure’, both to parents and children</a:t>
            </a:r>
          </a:p>
          <a:p>
            <a:r>
              <a:rPr lang="en-US" sz="2800" dirty="0" smtClean="0"/>
              <a:t>To encourage collaboration and partnership between teachers and parents</a:t>
            </a:r>
          </a:p>
          <a:p>
            <a:r>
              <a:rPr lang="en-US" sz="2800" dirty="0" smtClean="0"/>
              <a:t>To improve children’s literacy skills through fun and interesting reading activities</a:t>
            </a:r>
            <a:endParaRPr lang="en-GB" sz="2800" dirty="0"/>
          </a:p>
        </p:txBody>
      </p:sp>
    </p:spTree>
    <p:extLst>
      <p:ext uri="{BB962C8B-B14F-4D97-AF65-F5344CB8AC3E}">
        <p14:creationId xmlns:p14="http://schemas.microsoft.com/office/powerpoint/2010/main" val="109703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799064"/>
          </a:xfrm>
        </p:spPr>
        <p:txBody>
          <a:bodyPr/>
          <a:lstStyle/>
          <a:p>
            <a:r>
              <a:rPr lang="en-US" dirty="0" smtClean="0"/>
              <a:t>How?</a:t>
            </a:r>
            <a:endParaRPr lang="en-GB" dirty="0"/>
          </a:p>
        </p:txBody>
      </p:sp>
      <p:sp>
        <p:nvSpPr>
          <p:cNvPr id="3" name="Content Placeholder 2"/>
          <p:cNvSpPr>
            <a:spLocks noGrp="1"/>
          </p:cNvSpPr>
          <p:nvPr>
            <p:ph idx="1"/>
          </p:nvPr>
        </p:nvSpPr>
        <p:spPr>
          <a:xfrm>
            <a:off x="990600" y="1794163"/>
            <a:ext cx="7467600" cy="2819400"/>
          </a:xfrm>
        </p:spPr>
        <p:txBody>
          <a:bodyPr>
            <a:normAutofit/>
          </a:bodyPr>
          <a:lstStyle/>
          <a:p>
            <a:r>
              <a:rPr lang="en-US" sz="3600" dirty="0" smtClean="0"/>
              <a:t>Parents Meeting – to introduce LEF Workshops</a:t>
            </a:r>
            <a:r>
              <a:rPr lang="en-GB" sz="3600" dirty="0" smtClean="0"/>
              <a:t> to parents</a:t>
            </a:r>
          </a:p>
          <a:p>
            <a:r>
              <a:rPr lang="en-US" sz="3600" dirty="0" smtClean="0"/>
              <a:t>Workshop 1: Sharing Rhymes </a:t>
            </a:r>
          </a:p>
          <a:p>
            <a:r>
              <a:rPr lang="en-US" sz="3600" dirty="0" smtClean="0"/>
              <a:t>Workshop 2: Sharing Stories</a:t>
            </a:r>
          </a:p>
        </p:txBody>
      </p:sp>
      <p:sp>
        <p:nvSpPr>
          <p:cNvPr id="4" name="AutoShape 2" descr="data:image/jpeg;base64,/9j/4AAQSkZJRgABAQAAAQABAAD/2wCEAAkGBhMSEA8UERQVEBQUGBsXEhQUFRQVGBYWFxgVGBoXFRUXGyYeFxojHBcWIDAhJCcqLC4sGB4xNTAqQScrLDUBCQoKDgwOGg8PGi0lHiUsLik1NTApNSwxMS8sLC4uKS0qLS0qLCosLCwsNSwsLCksLCwqKSwqLSksKSwsKi4sLP/AABEIAOMA3gMBIgACEQEDEQH/xAAcAAEAAgMBAQEAAAAAAAAAAAAABQYDBAcBAgj/xABBEAACAQMDAgQDBQUFBgcAAAABAgMABBEFEiExQQYTIlEHMmEUIzNCcVJigZGhCCRDY7FEcnOC1OEWJTWEk8TR/8QAGwEBAAIDAQEAAAAAAAAAAAAAAAMEAgUGAQf/xAA1EQACAQMBBQYFAwMFAAAAAAAAAQIDBBEhBRIxQVEGYXGBsdETIpGh4TLB8BRCYhYjQ9Lx/9oADAMBAAIRAxEAPwDuNKUoBSlKAUpSgFKUoBSlKAUpSgFKVralqCQQzTSHCRI0jnk4VAWPA5PAoCoQ+JZDr7Qg7rd4Whxk4FxbhJmYKeB6LlVJHUjB+WrxXONMheKbQndQZZpZmnYg5D3EEs8ig9QNygAHsg9q6PVS0uVc0/iR4Za+jaMpLDwKUpVsxFKUoBSlKAUpSgFKUoBSlKAUpSgFKUoBSlKAUpSgFKUoBSlKAVV/HmyWK3tGPNzKm5ByWhhZZZdw/YIUIT7yKOc4NoqjaZcG8vrm7IHkxbrWzztJbY5E8oI6BpFCj6R571rdqXatbWdTOuMLxfD38jOEd6WD78QOVuNIKj/bADxnAa3uUP6fN/pV2qleK5GVLNk4IvLUE8cK86IevuHx/GrrWu7NSzYrukzOt+oUpSujIRSlKAUpSgFKUoBSlKAUpSgFKUoBSlKAUpSgFKUoBSlKAUpXxPMqKzMQqqCzE8AADJJPtigK1441eRVhtLYkXF2Su8bvuYFA86fIGAVBVVyR6pF64IrNp9gkEUcUS7I41CIvJwqjA5PJP1PWovw3K1x5l9JkG5x5Cn8lqufJXGSAWBMjfWTHYYnK+adodo/1Nf4MP0w08Xzf7L8lyjDCyQPjggWUjsxjETwzMwBJAinikJ456KelXiqj4pszNY3sa9XgkUd+SjAcVO+Hb9Z7O0mTO2WKNxnGQGQHBx3Ga33ZSebacOkvVL2Iq61JGlKV1pAKUpQClKUApSlAKUpQClKUApSlAKUpQClKUApSlAKUpQCqZ8T9cjit4Ld2IN3KsZVV3s0SEPKoQAltygR4APMq1atR1FII2kkOAMAAYyzMQFRQerMSAB7muU6DcXeo3jzxIhlXKtdTZltrRSW+4slG3z5ccPJnGR1wRmCvKSi4wWZPy888v5oeostnql9IwK2ccEPGBPcbZSv/AA4o3VCP2S38R2sFR3/hC4VAU1CZpgDzJHAYnPGA8SoCAMY9DKeTzWKy18bJ/tIFrJb83KM2Qi8kSK+BviYAkNjnBHBBA+c7U2PXt0p7kccPly9X1zr5lyFRM3dSSUxsLdkjl42NIhdRyM5UMpORkdahPAtxc2KJaX4jMZY/Zp4M+Um4lvIkDAGPByEJ9JGFyDtBwaff6pfK0tpFBZ2+G8g3glMkxGNrGNCPKQ+rk5PQ4Oa9m8QyW+2HWII4llBQ3KHfZuSvyOZADGW9Q2uMcda2Wz7baOzIb6ppxerX938XTUwnKE9MnRKVWPCV3KktxaTMZBEFktZWOWe3fI2MT8zxuCpbqVaMnk5NnrtqNWNamqkODWSs1h4FKUqU8FKUoBSlKAUpSgFKUoBSlKAUpSgFKUoBSlKAUpWC+vkhikllYJHGpZ2PQKBkmgOV+J2l1TWZrBJGSOAIJCB+HG6ZnlQkbfMYSJCuQSAXIwC2elvJb2VsNxjtoIVAycIiKOAP9B9Sapnwbsg8F5fkDdf3EsgOORGsjqqn9G3n+NR3x41iNI9Mtp8iC4uA9ww5xDCU3jA5z96Dxz6frXiQLv4V8bWmoo7Wkm/YcOrKUdeTglT+U4OCOOo6giqz4z8NjUNWtbdpCsAtme8jU4MkYnjMcZI5UM6E5HOEYAjNaPwsvkutS1i6tlZbTbbw2+VKgeWnKoOgwRkj98HvU74c1YT65rIAB+zxW0AYEHP48jduMM5Ujn5f4UayCw674itrGES3UiwR5CAkMcseiqqgknAJ4HQE9jQ/ZdQtTjy7q2mUg4IZWGcHkdCCP1BHYiuc/HHUIfO0aC83LaPK8twyhs4jCqACvOMSNnAzgjGKkvgxKkkepS28Rt7WS6Jtk5A2qiKWUH3wM/XI5xXoIC/ubi1eZIy01zpLiW3Dhg9zp8qqGjYjPmbehYd4lJGRXX7K8WWKORDlJFV0PurAEf0NUjxrCsOraTcnAE4kspcg4IcGSJc5xnzARg5zu+la+l+IZNO/8vEf2mQc6cHk8lZLfvG0zKQZIuRgAkqY/wB41q6danbV5UJPCa310/yXk9fMzabWTo1KqUfiXUSuTYW6n9k37Z/pbEc/rX1B4svAuZdOYHPyw3MEvp45zJ5fPXj6dakW07NvCqx+qG5LoWulVRviRbIR9ojurXgEtNbS7FyAcNIgZOM8nOBg81N6T4gtrpd1tPFOMA/durEA/tAHK9D19qvQnGazF5XcYEhSlKyApSlAKUpQClc/1fxtqNncJHc2tt5L5Ed350sUO7IwsjeXJ5LHOAG4J6McVLDXtRPS1tD/AO9m/wCkqpcXtC3aVaajnqZKLfAtVKqz6pqLoQsdnbvkYYyzXC44z6RHEc9e9a8tnfS482+MX0tIIowf1M/mt/IjqaoVNu2FP/kz4Jv9jJUpPkW6WVVBLEKBySSAAPqTUBc+PbQbRCzXrMCVW0Qz52+8i/dpzx6mAz+hqPHhS3L75Va5fduBuZJJ9re8ayErH/ygdvYVLgdq01x2rprSjTb8Xj7LPqSKg+bNCLX76U+m2js0yebiTzZCO33MPpH/AMn+vGMWd4xDS30inulvDbxxkZPaVZXBxxnf+mKlKVoa/aK+qvSW6u5fu8slVGKIe58KwShhN5s+4YfzLifDjGMMiuExjsAB9K5lrXhW1ngvLmCCKCxtoZvs7qPXc3ADKJN/LGFW+XkZIzyOB1vVbHzoZYt7xeYpUvGQHUHg7SQQDjIzjjNauraOr2M9tGuxWgeJFTAwChUBQeB2pZ7VqwknOpJtyS1bwlzfTL4Lpr3CUFyRI+BdK+zabYQ4AKQpu24xvZQzkYAzlixz3zW1rvhu2vY1ju4lnRTuUNnhsEZBBBHBNa3gjVftGnWMvGWiUOACAJEGyRcHJGHVhz7VOV9RKREyi206zkZES3ggRnKxqAAACxwo6sf5kmqH8HLeVLrVzdIFuJzDcsQcjZOJXCZ6+k7lx9OM9a3vFV0NSvUsY8tbWjrLfuPkd15jtSCMPzhmHIGMdRxmt7n7Pr0e7hL218uNucedbu7lSMYGY2ODnsR3rWyv4K8jarjht/svplme78u8WvX/AAzbXqKl3Es6K25Q2RhsEZypB6E1u2lmkUaRxKsaIMIigKqgdgB0rNStkYFL+JduHGlDGXGoW7RjOPk3u59uI1c8+3HOKx+MvCq39t5e4xSIwkt5VJBjlXOGGCOOSP69QDX1rs4udVtYUJKWIae4wBgTSIEgQk99jyvgfu561OVwHaS7dO8pum/mgs/V+3qWqMcxeTX0+WRoYWlXy5GRTIgIOxyoLKCODg5GfpWxSlcfJ7zbLAqN1Hw3azkNNBHIwOVcqA6nOcrIMMpzzwetSVKyp1Z03mDafc8BpMhTpFzFza3sqYxtiuAtzFx2LNibn38z+eMVmfxLqER+8s47lc43Ws4V8erkxThR+yCA565qUpW8t+0V7R0clJd6/fRkToxZGx/Eu0AH2lbiwJOP71BIi5wT+KoaLkD9v6deKsdjqUUyhoZEmUgENGyuMHkcg1Glahb7wXZyvvaBUkGD5kJeB+MYy8JVjjA4J7D2Fb2h2rg9K1Nrwefs8epE6D5MutK5teG5sz5drfXFxK+TFazIl42D+8dkiIMY3vJtHfJqyeFU1QqG1F7VTtP3cMblg24YLSGTaeMjAXv14rqrS7p3VP4lPOO9YIZRcXhlimhV1KuodWGGVgCCPYg8EVRZ9OOksCrZ052O5WyTZM2SCpxzbk8EH5CQc4zi+1jngV0ZHUOjgq6sAyspGCrKeCCOMGl3a07qk6VRaP7d67xGTi8oiQaVAXVs+l7jhpdOAzkZd7P3BHzSW/fIyU/3ek3BOrqrIwdWGVZSCCD3BHBFfK9o7MrWNTdnquT5P89xdhNSRkpSlawkFeE17UbrWlm4EcbH7ndmdMkeYoU7UOAcoW2lhkZAxyCQZaUIzliTwv59+h4z5sPEkE7EQFp1B2mWNWaLdx6RKPSevUZA96lKqd1pj6fI89nFvt5CDdWkSgFSBg3EC5xuwFBjA9WMjmrHpuoxzwxzQtvjkUMjDIyD9DyD9D0q1dUIRSqUc7j+uej6P7Naoxi+TIDyLnTriea0jN3bXB3zWoYLJFMSAZbfPpKt1ZTjnkHtW7eeIb27R47W3k08twbm68osg7mKBHbe3Ybio574xU3SttS7SXVKiqSw2tMvj7EboxbyR2gaFFZwJBCDtXJLMdzOzHLO7d2J5/0wMCtfxT4dF3CqhvKmidZbaYAExTIco2CDkZxkdxUzStHC6qxrfHUvmznPeS7qxggdP+IMkKhNUtpoJF4M0Eb3EEuM+tTEC0ecZ2sMgEfXHzJ8ShdLs0mJ7mR1JSaWOSG2jwdu6R3AZ8H8qAk4IyOasFK6n/VlX4ePhre650+n5IPgLPEi/Duh/ZYSpczyuzSXEzABpZX+ZiBwo4ACjoFA+tSlK0tY1eK1hkmnYIiDJPcnsqjuxPAFcrKVW6q5espP7sn0ijDaeI4ZLiW2yUnj5McilC6c4kjzxInB5XOO+Kk6rHh3Qnfdc3qbbmWRZQgYnyFRWSOJW+iM+7sTK/vVnqS8p0qc92k+Gj5rPPD5rPARbfEUpSqZkKV4zYBJ4A6n2HuaiIdVluW22KB48HN5J+Apxx5aghrg9Plwn7+RirtpY17ue5Rjn0XizGUlHib+oalFBGZJpFiQdWcgDJ4A56n6VERre3zDyN2nWvB+0SIpnlAYZWKB/wAFSM+uQZ6eipbTPA0KSrPcM17cKcrLPgiM8fgRD0Q9B8ozxyT1qyV3mzuzlG3xOv8APL7Ly5+f0Kk6zfA1NN0qOBSsS4ycuxJLu2AN0jnl2wAMn2FbdKV06SSwiEUpSvQeEVUb3wrLbO0um7SjEtNZOxWNidxLW74IhkJI9ONh/d61b6VDWoU68HTqLKZ6m1qio6N4jhuTIikxzRHE0Eg2SxtgHDIeo5+ZcqexNSlfWv8AhaG78tnDRyxnMM8R2Sxn6N+Ze5RsqcDINV0XF7ZYW9T7ZEMAXltGQQMYJuLcMWU553R7l55C4rg9pdmqlLNS1+ZdOa8Ovr4lqFZPSRYKVr6fqMU8ayQyLLG3R0YMDjryO49q2K5KUZQeJLDJxVV13Qp4WkutNIEpO6a1b8G54wTj/DmwBhwRnABq1Uqe3uJUJZWq5p8Guj/mnI8ayU3wv8UrS7+7kb7HcD0vDOQnrztKozYDHPGOG+lXKuQ/HLwWpj+3xLh1KrcgYAZSdqyH3YMVUn2I9q53ofxH1C0VUinYxrjEcgEi4GBtG8EquABhSPpiumjsOlf0VcWct3PGL5PpniQ/FcXiR+oqVxPTP7Qco2i4tUf9ponZOM9QrBucdt3J7ipqP+0DaZ9VvcAe48pv6FhWtqdnr+D/AEZ8GvczVWPU6lSuSX39oOEfgWsj9fxJFTjscKG/l/Wqnq/xu1CbIjMVqpJx5aZbbzwXkJ5x3AHTtU1Hs3fVH8yUV3v2yeOtFHb/ABF4qt7JV85iXkO2GGMb5ZW7LGg5JJwM8DJHPNaOmaRPcTJdX3o2eq1tAcrASCC8rD8WbBx7Llsdc1TPhP4Jkdxqd8zSSyc24c7iQRjzmJ5zjhR2HPtXWar3ipWDdCg96XCUvVR6d748tD2OZasUpWO4uFjRndgiKCWZiAqgdSSeAK0qTbwiQyVEat4kSGRYUV7i5dS0dvEAXZRwWYkhY0/eYjODjJGK09MvLvUS5tx9htM4W5lQtLOpz67aNsBFK7Ssjg9R6TyKtukaFDbBhCuC5zJIxLySN7ySMSzH2yeBgDAAFdls3szObU7rRdFx8+nr4FedblEhbPwpJP6tSZXBwVtIi3kLjP4pODcHnkMAnA9PGatCIFACgAAYAAwAB0AHYV9UruKNCnQgoU4pLuKzbfEUpSpjwUpSgFKUoBSlKAUpSgKlrfw9jkkeeykbTbpvmlhVSkmCT99AfRJyc54P17VoXGr3djHv1KONog2Dc2hdlXc21PNgYb0zlRlC4ye1Xyqb8X4i+jXqjqxiUYGTlriEDA7nnpWvvNm214v96OvXg/r7mcZuPAmKV4iYAHXHH8q9r4/LRl8wX1kk0UkUq70kUo68jKsCCMjkcHqK/Mfi7wRNZ3zWyq0ob1QMPzxnoSegI6N2BB7V+o6gfF3hKO+iUMfLliO+3mAyY3/T8yHA3L3wPYGt/sPan9DVcZ/olx7nyfv3eBhOCljJwOP4dSbcmRA3ZcMR+hb/APBUfaeDJ3eVPQhjIB3MecjIK4BJBHf/AL10qe0uoDsureQMP8SBJJ4nx+ZTGpZf91gDzWlDcJLIrRxzyOPT6Le4JIborejGM8jPcfrXfQu3Jbyaa6rgbl2WzpqMozx1Tlh/fn6nLtT0x4JDHIMMOeDkEHoQe4q+fCr4aG9dbm4GLZG4U5zMylTjBGDH1BOeox74tGn/AA/mvpreS8h+zW8Z37ZNvnydMIygkRoe+fV6egzmurW8CoioihEUBVVQAFUcAADgAVotsbeVKn8Gg/nfFrXH59DTVKFONV7jzHkfaKAAAMAcADsPYV7SlfP28kgqrw6EmoancpervhsxC9tBvOx2kDkzyoPm5UoA3Hpbruq0VEofI1O3k4CXUZt5Dz+JFulhJ7fKZ1/iorouzU4RvUpriml4/wDmUQ1l8pcKUpX04pClKUApSlAKUpQClKUApSlAKUpQCqd49lMk2mWi5Iln8+XA/wAK12ycnoAZDCPfnirjVK0l2uLu9u2yF3G2tgegigYh3A/fm8w57qkdava92rW0nPm9F4v24mdOO9LBN0pSvkRsBWtqEDtGwifyn4KNjcMqQQHX8yHGCAQcE4IOCNmlZQk4SUlyPCFXxJsGLmCeBuclYpJ4zg4yskCsAD23bT9Kw2vjOGcutost0yNtbbHIiK3GQ8sgCrtyMjluuFPSpu5tlkRkkUOrcMrDII9iO9eWdmkSKkSLEi8KiKFUfoBwKvfFtt1ycHvdM/L/ANvLPmY4fUx2Sy4zNsB/YjyVH/OwBc/XC/pW1SlUpy3nnGDIUpSsD0VpaxYtLEQjBJFIeFznCyoQyEgEEjIwR3BI71u0qSlVlSmqkOKeTxrKwbujaqtzBFMgKiRc7W4ZG6Mjjs6sCpHYg1u1VtEvPJvpbZiBHOpuLcHOfMBxcKOMYy0UmOuZHPI4Fpr7Ja3EbmjGtHhJZ915GuksPApSlWTwUpSgFKUoBSlKAUpSgFKUoCv+N9XkgtdsBxcTusFucA7XkODJgg5CJvkxj8lfGm2CQQxQxjCRKqIPooAGfc8VHzXC3epMw9UdgDEvJwbqUAyHHcpFsUH/ADXFTNfPO1F58SsrePCOr8X7L1LdCOFkUpSuRLApSvHcAEkgADJJ4AA6kn2r1LIPJJAoJYhQBkknAAHJJPYVWdF8eR3E4TypIopGdLO4YDy7kxZ37COnQlc/MAeh4rILJ9VkUDKaahDO3Q3zA8Ig6i3GOW/P0HHqq16v4ehuLVrZl2R7QI/LwpiK/I8XHoZDgqe2K7fZ3ZtTt3K40lJaf4977+7p3lWdbD0MFKrGhatLbyrYagfvwP7tPghLyJQPUpPSZR86foRkHNWeuTvLOraVXSqL8rqixGSksoUpSqZkKUpQFe8bQOLdbmEZms3FxGM43BARImfZoy61d4J1dFdCGVgGUjoQRkEfwqIZQQQeQeorU+HbkWCQsCGtXktuQQSsLssbHPUtH5bZHB3ce1fQOyt050p0H/a8rwfH7+pUrx1yWalKV2JXFKUoBSlKAUpSgFKUoBUd4i1b7La3E+0uY0JRB1d+iIMd2Yqv8akaqniiQzXlnbD5Iv71cHAPyErAh9t0gZ8/5H8q9zXjb0pVZcEsnqWXg+fDekm3to42bfJy8z4Cl5ZCXkYgccsx/hipOlK+N1asqs3Ulxbz9TYpYWBSlRusa/Fb7FbMksmRBBGN0srAZwijt7scAdSRSlRnWmoU1lvoG0tWbtzdJGjPIyxooyzMQFUDuSegqDs9Lm1KTfOrQaePkgYbZLzoRJMOscPTEfBbneMELW7pnhSWaRJ9RIJXmKyQ7oIznKtISB9olHZiAqnouQGq3V9D2PsGNrirX1nyXJe77+XIqVKu9ojxVAAAGAOABwAPYV7SldSQEdrvh6C8i8u4QOucoejRt2eNxyjDsRVNTULnTm8rUMzWwH3OoKpIwAfTdqMlHGPxPlbI6HNdDrxlBBB5B6g1SvbGje09yqvB814GUZOLyiAs72OVA8TrKh+V0YMp/Rl4rNUBqnwwRZGn0yZtNnOSyp6oJTnP3sJ49xlcYz0OK1IfEt1akpqtt5KjAF5b7pbZs9343wD6uMdc44zwl/2ar0Mzovfj9/pz8voWo1k+JaqVjgnV1VkYOrDKspBBHuCOCKyVy7TTwyYVo+DnIn1WM7sLcK6ZGBtkt4D6T3G8P/Kt6ojwx/6vq3/BtP8A7VdT2Vli7kusX6ohr/pLjSlK+jlMUpSgFKUoBSlKAUpSgFUnw47yvfXMmMzTssP0t4CYoweM8kSPj/MPuamvG+qtbafeSoSsgjKQlRuPnSYjiwMHJ8x07Vr6XYCCCGFfliRUHfhQB1/hXJ9qbnct40V/c/svzgnoLLybVYrm6SNGeRljRRlndgqqPcseBWncamzSeTbR+fKDiQ5xHBkZzM/Y4IOwZYgjgA5ratfB6sVe8c3jjBCsNsCMMcpbglc5GQzl2HYiuc2bsCvdpTn8sOvN+C/dk06qjoiFh1i4vcrp8eyLODfTr91jjJgiyHnPPDcJx1PSrFoXhSG1LOoaWdwPNuJSXkc/qeEX9xcKOwqZApXf2Wzreyju0o69eb8/4irKblxFKUrYGApSlAKUpQCvCM9ea9pQFX1Pw3JC3nWGF5LS2ZIWKbO4kxnH3MpJzkekn5hzur50XXI7qMtHlWU7ZYnG2SKQdUkT8rD+R6jI5q1VVvE3hl/N+22WFulXEkZ4S6jH+HIfyuPySdQeDkcVz219iU7yLqU1ip6+PuS06jjo+Bv1C+EGLaprTYwqi1iznOWWOSQ8duJlH8DW5o2rJcwJKgZQ2cq42ujKSrI69mVgQR7itL4Y27FdTuGOTcXs2w4A+7ibyUGBxxsI9/fPWtD2Yt5QuqjmsOKx55/BLXfyoutKUrvyqKUpQClKUApSlAKUpQFW8akPJpkGGO+5ErYLABbdHlBbHbzBF14yRWlFftfXE1tayGOOD03dygyQ5B+4gZgV8wdWY528DBJysf8AEF5n1PT4LbKzSwXCRygZEQkaHfK3tsRCR7sVHFXfQ9FitII4IRhE9ySWYklmZjyWYkkn61qa+zoXN0q1bWMVhLvy8t/YkU8RwjJpWlRW0SRQII416KMnknJJY5LMTkkkkknmtulK2xGKUpQClKUApSlAKUpQClKUApSlAULWQ1hqYl/2W/8ATJ7R3iL6G5PHmou3gcsi5qU+F8BXSLDJ3F0MrHnJMrNJlieWb1ck9TzUl4u0c3VjdwJje8Z8osSAso9UbZHKlXCnI6YrJ4X05rexsoZMb4YIo328jckaq2D3GQarU7aFOtOrHjLGfLP88j1vKwSdKUqyeClKUApSlAKUpQClKUBGJYJ9tebGZBAsYbJ4Qu7EAZwMkDJAydoz0FSdKUApSlAKUpQClKUApSlAKUpQClKUApSlAKUpQClKUApSlAKUp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MSEA8UERQVEBQUGBsXEhQUFRQVGBYWFxgVGBoXFRUXGyYeFxojHBcWIDAhJCcqLC4sGB4xNTAqQScrLDUBCQoKDgwOGg8PGi0lHiUsLik1NTApNSwxMS8sLC4uKS0qLS0qLCosLCwsNSwsLCksLCwqKSwqLSksKSwsKi4sLP/AABEIAOMA3gMBIgACEQEDEQH/xAAcAAEAAgMBAQEAAAAAAAAAAAAABQYDBAcBAgj/xABBEAACAQMDAgQDBQUFBgcAAAABAgMABBEFEiExQQYTIlEHMmEUIzNCcVJigZGhCCRDY7FEcnOC1OEWJTWEk8TR/8QAGwEBAAIDAQEAAAAAAAAAAAAAAAMEAgUGAQf/xAA1EQACAQMBBQYFAwMFAAAAAAAAAQIDBBEhBRIxQVEGYXGBsdETIpGh4TLB8BRCYhYjQ9Lx/9oADAMBAAIRAxEAPwDuNKUoBSlKAUpSgFKUoBSlKAUpSgFKVralqCQQzTSHCRI0jnk4VAWPA5PAoCoQ+JZDr7Qg7rd4Whxk4FxbhJmYKeB6LlVJHUjB+WrxXONMheKbQndQZZpZmnYg5D3EEs8ig9QNygAHsg9q6PVS0uVc0/iR4Za+jaMpLDwKUpVsxFKUoBSlKAUpSgFKUoBSlKAUpSgFKUoBSlKAUpSgFKUoBSlKAVV/HmyWK3tGPNzKm5ByWhhZZZdw/YIUIT7yKOc4NoqjaZcG8vrm7IHkxbrWzztJbY5E8oI6BpFCj6R571rdqXatbWdTOuMLxfD38jOEd6WD78QOVuNIKj/bADxnAa3uUP6fN/pV2qleK5GVLNk4IvLUE8cK86IevuHx/GrrWu7NSzYrukzOt+oUpSujIRSlKAUpSgFKUoBSlKAUpSgFKUoBSlKAUpSgFKUoBSlKAUpXxPMqKzMQqqCzE8AADJJPtigK1441eRVhtLYkXF2Su8bvuYFA86fIGAVBVVyR6pF64IrNp9gkEUcUS7I41CIvJwqjA5PJP1PWovw3K1x5l9JkG5x5Cn8lqufJXGSAWBMjfWTHYYnK+adodo/1Nf4MP0w08Xzf7L8lyjDCyQPjggWUjsxjETwzMwBJAinikJ456KelXiqj4pszNY3sa9XgkUd+SjAcVO+Hb9Z7O0mTO2WKNxnGQGQHBx3Ga33ZSebacOkvVL2Iq61JGlKV1pAKUpQClKUApSlAKUpQClKUApSlAKUpQClKUApSlAKUpQCqZ8T9cjit4Ld2IN3KsZVV3s0SEPKoQAltygR4APMq1atR1FII2kkOAMAAYyzMQFRQerMSAB7muU6DcXeo3jzxIhlXKtdTZltrRSW+4slG3z5ccPJnGR1wRmCvKSi4wWZPy888v5oeostnql9IwK2ccEPGBPcbZSv/AA4o3VCP2S38R2sFR3/hC4VAU1CZpgDzJHAYnPGA8SoCAMY9DKeTzWKy18bJ/tIFrJb83KM2Qi8kSK+BviYAkNjnBHBBA+c7U2PXt0p7kccPly9X1zr5lyFRM3dSSUxsLdkjl42NIhdRyM5UMpORkdahPAtxc2KJaX4jMZY/Zp4M+Um4lvIkDAGPByEJ9JGFyDtBwaff6pfK0tpFBZ2+G8g3glMkxGNrGNCPKQ+rk5PQ4Oa9m8QyW+2HWII4llBQ3KHfZuSvyOZADGW9Q2uMcda2Wz7baOzIb6ppxerX938XTUwnKE9MnRKVWPCV3KktxaTMZBEFktZWOWe3fI2MT8zxuCpbqVaMnk5NnrtqNWNamqkODWSs1h4FKUqU8FKUoBSlKAUpSgFKUoBSlKAUpSgFKUoBSlKAUpWC+vkhikllYJHGpZ2PQKBkmgOV+J2l1TWZrBJGSOAIJCB+HG6ZnlQkbfMYSJCuQSAXIwC2elvJb2VsNxjtoIVAycIiKOAP9B9Sapnwbsg8F5fkDdf3EsgOORGsjqqn9G3n+NR3x41iNI9Mtp8iC4uA9ww5xDCU3jA5z96Dxz6frXiQLv4V8bWmoo7Wkm/YcOrKUdeTglT+U4OCOOo6giqz4z8NjUNWtbdpCsAtme8jU4MkYnjMcZI5UM6E5HOEYAjNaPwsvkutS1i6tlZbTbbw2+VKgeWnKoOgwRkj98HvU74c1YT65rIAB+zxW0AYEHP48jduMM5Ujn5f4UayCw674itrGES3UiwR5CAkMcseiqqgknAJ4HQE9jQ/ZdQtTjy7q2mUg4IZWGcHkdCCP1BHYiuc/HHUIfO0aC83LaPK8twyhs4jCqACvOMSNnAzgjGKkvgxKkkepS28Rt7WS6Jtk5A2qiKWUH3wM/XI5xXoIC/ubi1eZIy01zpLiW3Dhg9zp8qqGjYjPmbehYd4lJGRXX7K8WWKORDlJFV0PurAEf0NUjxrCsOraTcnAE4kspcg4IcGSJc5xnzARg5zu+la+l+IZNO/8vEf2mQc6cHk8lZLfvG0zKQZIuRgAkqY/wB41q6danbV5UJPCa310/yXk9fMzabWTo1KqUfiXUSuTYW6n9k37Z/pbEc/rX1B4svAuZdOYHPyw3MEvp45zJ5fPXj6dakW07NvCqx+qG5LoWulVRviRbIR9ojurXgEtNbS7FyAcNIgZOM8nOBg81N6T4gtrpd1tPFOMA/durEA/tAHK9D19qvQnGazF5XcYEhSlKyApSlAKUpQClc/1fxtqNncJHc2tt5L5Ed350sUO7IwsjeXJ5LHOAG4J6McVLDXtRPS1tD/AO9m/wCkqpcXtC3aVaajnqZKLfAtVKqz6pqLoQsdnbvkYYyzXC44z6RHEc9e9a8tnfS482+MX0tIIowf1M/mt/IjqaoVNu2FP/kz4Jv9jJUpPkW6WVVBLEKBySSAAPqTUBc+PbQbRCzXrMCVW0Qz52+8i/dpzx6mAz+hqPHhS3L75Va5fduBuZJJ9re8ayErH/ygdvYVLgdq01x2rprSjTb8Xj7LPqSKg+bNCLX76U+m2js0yebiTzZCO33MPpH/AMn+vGMWd4xDS30inulvDbxxkZPaVZXBxxnf+mKlKVoa/aK+qvSW6u5fu8slVGKIe58KwShhN5s+4YfzLifDjGMMiuExjsAB9K5lrXhW1ngvLmCCKCxtoZvs7qPXc3ADKJN/LGFW+XkZIzyOB1vVbHzoZYt7xeYpUvGQHUHg7SQQDjIzjjNauraOr2M9tGuxWgeJFTAwChUBQeB2pZ7VqwknOpJtyS1bwlzfTL4Lpr3CUFyRI+BdK+zabYQ4AKQpu24xvZQzkYAzlixz3zW1rvhu2vY1ju4lnRTuUNnhsEZBBBHBNa3gjVftGnWMvGWiUOACAJEGyRcHJGHVhz7VOV9RKREyi206zkZES3ggRnKxqAAACxwo6sf5kmqH8HLeVLrVzdIFuJzDcsQcjZOJXCZ6+k7lx9OM9a3vFV0NSvUsY8tbWjrLfuPkd15jtSCMPzhmHIGMdRxmt7n7Pr0e7hL218uNucedbu7lSMYGY2ODnsR3rWyv4K8jarjht/svplme78u8WvX/AAzbXqKl3Es6K25Q2RhsEZypB6E1u2lmkUaRxKsaIMIigKqgdgB0rNStkYFL+JduHGlDGXGoW7RjOPk3u59uI1c8+3HOKx+MvCq39t5e4xSIwkt5VJBjlXOGGCOOSP69QDX1rs4udVtYUJKWIae4wBgTSIEgQk99jyvgfu561OVwHaS7dO8pum/mgs/V+3qWqMcxeTX0+WRoYWlXy5GRTIgIOxyoLKCODg5GfpWxSlcfJ7zbLAqN1Hw3azkNNBHIwOVcqA6nOcrIMMpzzwetSVKyp1Z03mDafc8BpMhTpFzFza3sqYxtiuAtzFx2LNibn38z+eMVmfxLqER+8s47lc43Ws4V8erkxThR+yCA565qUpW8t+0V7R0clJd6/fRkToxZGx/Eu0AH2lbiwJOP71BIi5wT+KoaLkD9v6deKsdjqUUyhoZEmUgENGyuMHkcg1Glahb7wXZyvvaBUkGD5kJeB+MYy8JVjjA4J7D2Fb2h2rg9K1Nrwefs8epE6D5MutK5teG5sz5drfXFxK+TFazIl42D+8dkiIMY3vJtHfJqyeFU1QqG1F7VTtP3cMblg24YLSGTaeMjAXv14rqrS7p3VP4lPOO9YIZRcXhlimhV1KuodWGGVgCCPYg8EVRZ9OOksCrZ052O5WyTZM2SCpxzbk8EH5CQc4zi+1jngV0ZHUOjgq6sAyspGCrKeCCOMGl3a07qk6VRaP7d67xGTi8oiQaVAXVs+l7jhpdOAzkZd7P3BHzSW/fIyU/3ek3BOrqrIwdWGVZSCCD3BHBFfK9o7MrWNTdnquT5P89xdhNSRkpSlawkFeE17UbrWlm4EcbH7ndmdMkeYoU7UOAcoW2lhkZAxyCQZaUIzliTwv59+h4z5sPEkE7EQFp1B2mWNWaLdx6RKPSevUZA96lKqd1pj6fI89nFvt5CDdWkSgFSBg3EC5xuwFBjA9WMjmrHpuoxzwxzQtvjkUMjDIyD9DyD9D0q1dUIRSqUc7j+uej6P7Naoxi+TIDyLnTriea0jN3bXB3zWoYLJFMSAZbfPpKt1ZTjnkHtW7eeIb27R47W3k08twbm68osg7mKBHbe3Ybio574xU3SttS7SXVKiqSw2tMvj7EboxbyR2gaFFZwJBCDtXJLMdzOzHLO7d2J5/0wMCtfxT4dF3CqhvKmidZbaYAExTIco2CDkZxkdxUzStHC6qxrfHUvmznPeS7qxggdP+IMkKhNUtpoJF4M0Eb3EEuM+tTEC0ecZ2sMgEfXHzJ8ShdLs0mJ7mR1JSaWOSG2jwdu6R3AZ8H8qAk4IyOasFK6n/VlX4ePhre650+n5IPgLPEi/Duh/ZYSpczyuzSXEzABpZX+ZiBwo4ACjoFA+tSlK0tY1eK1hkmnYIiDJPcnsqjuxPAFcrKVW6q5espP7sn0ijDaeI4ZLiW2yUnj5McilC6c4kjzxInB5XOO+Kk6rHh3Qnfdc3qbbmWRZQgYnyFRWSOJW+iM+7sTK/vVnqS8p0qc92k+Gj5rPPD5rPARbfEUpSqZkKV4zYBJ4A6n2HuaiIdVluW22KB48HN5J+Apxx5aghrg9Plwn7+RirtpY17ue5Rjn0XizGUlHib+oalFBGZJpFiQdWcgDJ4A56n6VERre3zDyN2nWvB+0SIpnlAYZWKB/wAFSM+uQZ6eipbTPA0KSrPcM17cKcrLPgiM8fgRD0Q9B8ozxyT1qyV3mzuzlG3xOv8APL7Ly5+f0Kk6zfA1NN0qOBSsS4ycuxJLu2AN0jnl2wAMn2FbdKV06SSwiEUpSvQeEVUb3wrLbO0um7SjEtNZOxWNidxLW74IhkJI9ONh/d61b6VDWoU68HTqLKZ6m1qio6N4jhuTIikxzRHE0Eg2SxtgHDIeo5+ZcqexNSlfWv8AhaG78tnDRyxnMM8R2Sxn6N+Ze5RsqcDINV0XF7ZYW9T7ZEMAXltGQQMYJuLcMWU553R7l55C4rg9pdmqlLNS1+ZdOa8Ovr4lqFZPSRYKVr6fqMU8ayQyLLG3R0YMDjryO49q2K5KUZQeJLDJxVV13Qp4WkutNIEpO6a1b8G54wTj/DmwBhwRnABq1Uqe3uJUJZWq5p8Guj/mnI8ayU3wv8UrS7+7kb7HcD0vDOQnrztKozYDHPGOG+lXKuQ/HLwWpj+3xLh1KrcgYAZSdqyH3YMVUn2I9q53ofxH1C0VUinYxrjEcgEi4GBtG8EquABhSPpiumjsOlf0VcWct3PGL5PpniQ/FcXiR+oqVxPTP7Qco2i4tUf9ponZOM9QrBucdt3J7ipqP+0DaZ9VvcAe48pv6FhWtqdnr+D/AEZ8GvczVWPU6lSuSX39oOEfgWsj9fxJFTjscKG/l/Wqnq/xu1CbIjMVqpJx5aZbbzwXkJ5x3AHTtU1Hs3fVH8yUV3v2yeOtFHb/ABF4qt7JV85iXkO2GGMb5ZW7LGg5JJwM8DJHPNaOmaRPcTJdX3o2eq1tAcrASCC8rD8WbBx7Llsdc1TPhP4Jkdxqd8zSSyc24c7iQRjzmJ5zjhR2HPtXWar3ipWDdCg96XCUvVR6d748tD2OZasUpWO4uFjRndgiKCWZiAqgdSSeAK0qTbwiQyVEat4kSGRYUV7i5dS0dvEAXZRwWYkhY0/eYjODjJGK09MvLvUS5tx9htM4W5lQtLOpz67aNsBFK7Ssjg9R6TyKtukaFDbBhCuC5zJIxLySN7ySMSzH2yeBgDAAFdls3szObU7rRdFx8+nr4FedblEhbPwpJP6tSZXBwVtIi3kLjP4pODcHnkMAnA9PGatCIFACgAAYAAwAB0AHYV9UruKNCnQgoU4pLuKzbfEUpSpjwUpSgFKUoBSlKAUpSgKlrfw9jkkeeykbTbpvmlhVSkmCT99AfRJyc54P17VoXGr3djHv1KONog2Dc2hdlXc21PNgYb0zlRlC4ye1Xyqb8X4i+jXqjqxiUYGTlriEDA7nnpWvvNm214v96OvXg/r7mcZuPAmKV4iYAHXHH8q9r4/LRl8wX1kk0UkUq70kUo68jKsCCMjkcHqK/Mfi7wRNZ3zWyq0ob1QMPzxnoSegI6N2BB7V+o6gfF3hKO+iUMfLliO+3mAyY3/T8yHA3L3wPYGt/sPan9DVcZ/olx7nyfv3eBhOCljJwOP4dSbcmRA3ZcMR+hb/APBUfaeDJ3eVPQhjIB3MecjIK4BJBHf/AL10qe0uoDsureQMP8SBJJ4nx+ZTGpZf91gDzWlDcJLIrRxzyOPT6Le4JIborejGM8jPcfrXfQu3Jbyaa6rgbl2WzpqMozx1Tlh/fn6nLtT0x4JDHIMMOeDkEHoQe4q+fCr4aG9dbm4GLZG4U5zMylTjBGDH1BOeox74tGn/AA/mvpreS8h+zW8Z37ZNvnydMIygkRoe+fV6egzmurW8CoioihEUBVVQAFUcAADgAVotsbeVKn8Gg/nfFrXH59DTVKFONV7jzHkfaKAAAMAcADsPYV7SlfP28kgqrw6EmoancpervhsxC9tBvOx2kDkzyoPm5UoA3Hpbruq0VEofI1O3k4CXUZt5Dz+JFulhJ7fKZ1/iorouzU4RvUpriml4/wDmUQ1l8pcKUpX04pClKUApSlAKUpQClKUApSlAKUpQCqd49lMk2mWi5Iln8+XA/wAK12ycnoAZDCPfnirjVK0l2uLu9u2yF3G2tgegigYh3A/fm8w57qkdava92rW0nPm9F4v24mdOO9LBN0pSvkRsBWtqEDtGwifyn4KNjcMqQQHX8yHGCAQcE4IOCNmlZQk4SUlyPCFXxJsGLmCeBuclYpJ4zg4yskCsAD23bT9Kw2vjOGcutost0yNtbbHIiK3GQ8sgCrtyMjluuFPSpu5tlkRkkUOrcMrDII9iO9eWdmkSKkSLEi8KiKFUfoBwKvfFtt1ycHvdM/L/ANvLPmY4fUx2Sy4zNsB/YjyVH/OwBc/XC/pW1SlUpy3nnGDIUpSsD0VpaxYtLEQjBJFIeFznCyoQyEgEEjIwR3BI71u0qSlVlSmqkOKeTxrKwbujaqtzBFMgKiRc7W4ZG6Mjjs6sCpHYg1u1VtEvPJvpbZiBHOpuLcHOfMBxcKOMYy0UmOuZHPI4Fpr7Ja3EbmjGtHhJZ915GuksPApSlWTwUpSgFKUoBSlKAUpSgFKUoCv+N9XkgtdsBxcTusFucA7XkODJgg5CJvkxj8lfGm2CQQxQxjCRKqIPooAGfc8VHzXC3epMw9UdgDEvJwbqUAyHHcpFsUH/ADXFTNfPO1F58SsrePCOr8X7L1LdCOFkUpSuRLApSvHcAEkgADJJ4AA6kn2r1LIPJJAoJYhQBkknAAHJJPYVWdF8eR3E4TypIopGdLO4YDy7kxZ37COnQlc/MAeh4rILJ9VkUDKaahDO3Q3zA8Ig6i3GOW/P0HHqq16v4ehuLVrZl2R7QI/LwpiK/I8XHoZDgqe2K7fZ3ZtTt3K40lJaf4977+7p3lWdbD0MFKrGhatLbyrYagfvwP7tPghLyJQPUpPSZR86foRkHNWeuTvLOraVXSqL8rqixGSksoUpSqZkKUpQFe8bQOLdbmEZms3FxGM43BARImfZoy61d4J1dFdCGVgGUjoQRkEfwqIZQQQeQeorU+HbkWCQsCGtXktuQQSsLssbHPUtH5bZHB3ce1fQOyt050p0H/a8rwfH7+pUrx1yWalKV2JXFKUoBSlKAUpSgFKUoBUd4i1b7La3E+0uY0JRB1d+iIMd2Yqv8akaqniiQzXlnbD5Iv71cHAPyErAh9t0gZ8/5H8q9zXjb0pVZcEsnqWXg+fDekm3to42bfJy8z4Cl5ZCXkYgccsx/hipOlK+N1asqs3Ulxbz9TYpYWBSlRusa/Fb7FbMksmRBBGN0srAZwijt7scAdSRSlRnWmoU1lvoG0tWbtzdJGjPIyxooyzMQFUDuSegqDs9Lm1KTfOrQaePkgYbZLzoRJMOscPTEfBbneMELW7pnhSWaRJ9RIJXmKyQ7oIznKtISB9olHZiAqnouQGq3V9D2PsGNrirX1nyXJe77+XIqVKu9ojxVAAAGAOABwAPYV7SldSQEdrvh6C8i8u4QOucoejRt2eNxyjDsRVNTULnTm8rUMzWwH3OoKpIwAfTdqMlHGPxPlbI6HNdDrxlBBB5B6g1SvbGje09yqvB814GUZOLyiAs72OVA8TrKh+V0YMp/Rl4rNUBqnwwRZGn0yZtNnOSyp6oJTnP3sJ49xlcYz0OK1IfEt1akpqtt5KjAF5b7pbZs9343wD6uMdc44zwl/2ar0Mzovfj9/pz8voWo1k+JaqVjgnV1VkYOrDKspBBHuCOCKyVy7TTwyYVo+DnIn1WM7sLcK6ZGBtkt4D6T3G8P/Kt6ojwx/6vq3/BtP8A7VdT2Vli7kusX6ohr/pLjSlK+jlMUpSgFKUoBSlKAUpSgFUnw47yvfXMmMzTssP0t4CYoweM8kSPj/MPuamvG+qtbafeSoSsgjKQlRuPnSYjiwMHJ8x07Vr6XYCCCGFfliRUHfhQB1/hXJ9qbnct40V/c/svzgnoLLybVYrm6SNGeRljRRlndgqqPcseBWncamzSeTbR+fKDiQ5xHBkZzM/Y4IOwZYgjgA5ratfB6sVe8c3jjBCsNsCMMcpbglc5GQzl2HYiuc2bsCvdpTn8sOvN+C/dk06qjoiFh1i4vcrp8eyLODfTr91jjJgiyHnPPDcJx1PSrFoXhSG1LOoaWdwPNuJSXkc/qeEX9xcKOwqZApXf2Wzreyju0o69eb8/4irKblxFKUrYGApSlAKUpQCvCM9ea9pQFX1Pw3JC3nWGF5LS2ZIWKbO4kxnH3MpJzkekn5hzur50XXI7qMtHlWU7ZYnG2SKQdUkT8rD+R6jI5q1VVvE3hl/N+22WFulXEkZ4S6jH+HIfyuPySdQeDkcVz219iU7yLqU1ip6+PuS06jjo+Bv1C+EGLaprTYwqi1iznOWWOSQ8duJlH8DW5o2rJcwJKgZQ2cq42ujKSrI69mVgQR7itL4Y27FdTuGOTcXs2w4A+7ibyUGBxxsI9/fPWtD2Yt5QuqjmsOKx55/BLXfyoutKUrvyqKUpQClKUApSlAKUpQFW8akPJpkGGO+5ErYLABbdHlBbHbzBF14yRWlFftfXE1tayGOOD03dygyQ5B+4gZgV8wdWY528DBJysf8AEF5n1PT4LbKzSwXCRygZEQkaHfK3tsRCR7sVHFXfQ9FitII4IRhE9ySWYklmZjyWYkkn61qa+zoXN0q1bWMVhLvy8t/YkU8RwjJpWlRW0SRQII416KMnknJJY5LMTkkkkknmtulK2xGKUpQClKUApSlAKUpQClKUApSlAULWQ1hqYl/2W/8ATJ7R3iL6G5PHmou3gcsi5qU+F8BXSLDJ3F0MrHnJMrNJlieWb1ck9TzUl4u0c3VjdwJje8Z8osSAso9UbZHKlXCnI6YrJ4X05rexsoZMb4YIo328jckaq2D3GQarU7aFOtOrHjLGfLP88j1vKwSdKUqyeClKUApSlAKUpQClKUBGJYJ9tebGZBAsYbJ4Qu7EAZwMkDJAydoz0FSdKUApSlAKUpQClKUApSlAKUpQClKUApSlAKUpQClKUApSlAKUp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CEAAkGBhMSEA8UERQVEBQUGBsXEhQUFRQVGBYWFxgVGBoXFRUXGyYeFxojHBcWIDAhJCcqLC4sGB4xNTAqQScrLDUBCQoKDgwOGg8PGi0lHiUsLik1NTApNSwxMS8sLC4uKS0qLS0qLCosLCwsNSwsLCksLCwqKSwqLSksKSwsKi4sLP/AABEIAOMA3gMBIgACEQEDEQH/xAAcAAEAAgMBAQEAAAAAAAAAAAAABQYDBAcBAgj/xABBEAACAQMDAgQDBQUFBgcAAAABAgMABBEFEiExQQYTIlEHMmEUIzNCcVJigZGhCCRDY7FEcnOC1OEWJTWEk8TR/8QAGwEBAAIDAQEAAAAAAAAAAAAAAAMEAgUGAQf/xAA1EQACAQMBBQYFAwMFAAAAAAAAAQIDBBEhBRIxQVEGYXGBsdETIpGh4TLB8BRCYhYjQ9Lx/9oADAMBAAIRAxEAPwDuNKUoBSlKAUpSgFKUoBSlKAUpSgFKVralqCQQzTSHCRI0jnk4VAWPA5PAoCoQ+JZDr7Qg7rd4Whxk4FxbhJmYKeB6LlVJHUjB+WrxXONMheKbQndQZZpZmnYg5D3EEs8ig9QNygAHsg9q6PVS0uVc0/iR4Za+jaMpLDwKUpVsxFKUoBSlKAUpSgFKUoBSlKAUpSgFKUoBSlKAUpSgFKUoBSlKAVV/HmyWK3tGPNzKm5ByWhhZZZdw/YIUIT7yKOc4NoqjaZcG8vrm7IHkxbrWzztJbY5E8oI6BpFCj6R571rdqXatbWdTOuMLxfD38jOEd6WD78QOVuNIKj/bADxnAa3uUP6fN/pV2qleK5GVLNk4IvLUE8cK86IevuHx/GrrWu7NSzYrukzOt+oUpSujIRSlKAUpSgFKUoBSlKAUpSgFKUoBSlKAUpSgFKUoBSlKAUpXxPMqKzMQqqCzE8AADJJPtigK1441eRVhtLYkXF2Su8bvuYFA86fIGAVBVVyR6pF64IrNp9gkEUcUS7I41CIvJwqjA5PJP1PWovw3K1x5l9JkG5x5Cn8lqufJXGSAWBMjfWTHYYnK+adodo/1Nf4MP0w08Xzf7L8lyjDCyQPjggWUjsxjETwzMwBJAinikJ456KelXiqj4pszNY3sa9XgkUd+SjAcVO+Hb9Z7O0mTO2WKNxnGQGQHBx3Ga33ZSebacOkvVL2Iq61JGlKV1pAKUpQClKUApSlAKUpQClKUApSlAKUpQClKUApSlAKUpQCqZ8T9cjit4Ld2IN3KsZVV3s0SEPKoQAltygR4APMq1atR1FII2kkOAMAAYyzMQFRQerMSAB7muU6DcXeo3jzxIhlXKtdTZltrRSW+4slG3z5ccPJnGR1wRmCvKSi4wWZPy888v5oeostnql9IwK2ccEPGBPcbZSv/AA4o3VCP2S38R2sFR3/hC4VAU1CZpgDzJHAYnPGA8SoCAMY9DKeTzWKy18bJ/tIFrJb83KM2Qi8kSK+BviYAkNjnBHBBA+c7U2PXt0p7kccPly9X1zr5lyFRM3dSSUxsLdkjl42NIhdRyM5UMpORkdahPAtxc2KJaX4jMZY/Zp4M+Um4lvIkDAGPByEJ9JGFyDtBwaff6pfK0tpFBZ2+G8g3glMkxGNrGNCPKQ+rk5PQ4Oa9m8QyW+2HWII4llBQ3KHfZuSvyOZADGW9Q2uMcda2Wz7baOzIb6ppxerX938XTUwnKE9MnRKVWPCV3KktxaTMZBEFktZWOWe3fI2MT8zxuCpbqVaMnk5NnrtqNWNamqkODWSs1h4FKUqU8FKUoBSlKAUpSgFKUoBSlKAUpSgFKUoBSlKAUpWC+vkhikllYJHGpZ2PQKBkmgOV+J2l1TWZrBJGSOAIJCB+HG6ZnlQkbfMYSJCuQSAXIwC2elvJb2VsNxjtoIVAycIiKOAP9B9Sapnwbsg8F5fkDdf3EsgOORGsjqqn9G3n+NR3x41iNI9Mtp8iC4uA9ww5xDCU3jA5z96Dxz6frXiQLv4V8bWmoo7Wkm/YcOrKUdeTglT+U4OCOOo6giqz4z8NjUNWtbdpCsAtme8jU4MkYnjMcZI5UM6E5HOEYAjNaPwsvkutS1i6tlZbTbbw2+VKgeWnKoOgwRkj98HvU74c1YT65rIAB+zxW0AYEHP48jduMM5Ujn5f4UayCw674itrGES3UiwR5CAkMcseiqqgknAJ4HQE9jQ/ZdQtTjy7q2mUg4IZWGcHkdCCP1BHYiuc/HHUIfO0aC83LaPK8twyhs4jCqACvOMSNnAzgjGKkvgxKkkepS28Rt7WS6Jtk5A2qiKWUH3wM/XI5xXoIC/ubi1eZIy01zpLiW3Dhg9zp8qqGjYjPmbehYd4lJGRXX7K8WWKORDlJFV0PurAEf0NUjxrCsOraTcnAE4kspcg4IcGSJc5xnzARg5zu+la+l+IZNO/8vEf2mQc6cHk8lZLfvG0zKQZIuRgAkqY/wB41q6danbV5UJPCa310/yXk9fMzabWTo1KqUfiXUSuTYW6n9k37Z/pbEc/rX1B4svAuZdOYHPyw3MEvp45zJ5fPXj6dakW07NvCqx+qG5LoWulVRviRbIR9ojurXgEtNbS7FyAcNIgZOM8nOBg81N6T4gtrpd1tPFOMA/durEA/tAHK9D19qvQnGazF5XcYEhSlKyApSlAKUpQClc/1fxtqNncJHc2tt5L5Ed350sUO7IwsjeXJ5LHOAG4J6McVLDXtRPS1tD/AO9m/wCkqpcXtC3aVaajnqZKLfAtVKqz6pqLoQsdnbvkYYyzXC44z6RHEc9e9a8tnfS482+MX0tIIowf1M/mt/IjqaoVNu2FP/kz4Jv9jJUpPkW6WVVBLEKBySSAAPqTUBc+PbQbRCzXrMCVW0Qz52+8i/dpzx6mAz+hqPHhS3L75Va5fduBuZJJ9re8ayErH/ygdvYVLgdq01x2rprSjTb8Xj7LPqSKg+bNCLX76U+m2js0yebiTzZCO33MPpH/AMn+vGMWd4xDS30inulvDbxxkZPaVZXBxxnf+mKlKVoa/aK+qvSW6u5fu8slVGKIe58KwShhN5s+4YfzLifDjGMMiuExjsAB9K5lrXhW1ngvLmCCKCxtoZvs7qPXc3ADKJN/LGFW+XkZIzyOB1vVbHzoZYt7xeYpUvGQHUHg7SQQDjIzjjNauraOr2M9tGuxWgeJFTAwChUBQeB2pZ7VqwknOpJtyS1bwlzfTL4Lpr3CUFyRI+BdK+zabYQ4AKQpu24xvZQzkYAzlixz3zW1rvhu2vY1ju4lnRTuUNnhsEZBBBHBNa3gjVftGnWMvGWiUOACAJEGyRcHJGHVhz7VOV9RKREyi206zkZES3ggRnKxqAAACxwo6sf5kmqH8HLeVLrVzdIFuJzDcsQcjZOJXCZ6+k7lx9OM9a3vFV0NSvUsY8tbWjrLfuPkd15jtSCMPzhmHIGMdRxmt7n7Pr0e7hL218uNucedbu7lSMYGY2ODnsR3rWyv4K8jarjht/svplme78u8WvX/AAzbXqKl3Es6K25Q2RhsEZypB6E1u2lmkUaRxKsaIMIigKqgdgB0rNStkYFL+JduHGlDGXGoW7RjOPk3u59uI1c8+3HOKx+MvCq39t5e4xSIwkt5VJBjlXOGGCOOSP69QDX1rs4udVtYUJKWIae4wBgTSIEgQk99jyvgfu561OVwHaS7dO8pum/mgs/V+3qWqMcxeTX0+WRoYWlXy5GRTIgIOxyoLKCODg5GfpWxSlcfJ7zbLAqN1Hw3azkNNBHIwOVcqA6nOcrIMMpzzwetSVKyp1Z03mDafc8BpMhTpFzFza3sqYxtiuAtzFx2LNibn38z+eMVmfxLqER+8s47lc43Ws4V8erkxThR+yCA565qUpW8t+0V7R0clJd6/fRkToxZGx/Eu0AH2lbiwJOP71BIi5wT+KoaLkD9v6deKsdjqUUyhoZEmUgENGyuMHkcg1Glahb7wXZyvvaBUkGD5kJeB+MYy8JVjjA4J7D2Fb2h2rg9K1Nrwefs8epE6D5MutK5teG5sz5drfXFxK+TFazIl42D+8dkiIMY3vJtHfJqyeFU1QqG1F7VTtP3cMblg24YLSGTaeMjAXv14rqrS7p3VP4lPOO9YIZRcXhlimhV1KuodWGGVgCCPYg8EVRZ9OOksCrZ052O5WyTZM2SCpxzbk8EH5CQc4zi+1jngV0ZHUOjgq6sAyspGCrKeCCOMGl3a07qk6VRaP7d67xGTi8oiQaVAXVs+l7jhpdOAzkZd7P3BHzSW/fIyU/3ek3BOrqrIwdWGVZSCCD3BHBFfK9o7MrWNTdnquT5P89xdhNSRkpSlawkFeE17UbrWlm4EcbH7ndmdMkeYoU7UOAcoW2lhkZAxyCQZaUIzliTwv59+h4z5sPEkE7EQFp1B2mWNWaLdx6RKPSevUZA96lKqd1pj6fI89nFvt5CDdWkSgFSBg3EC5xuwFBjA9WMjmrHpuoxzwxzQtvjkUMjDIyD9DyD9D0q1dUIRSqUc7j+uej6P7Naoxi+TIDyLnTriea0jN3bXB3zWoYLJFMSAZbfPpKt1ZTjnkHtW7eeIb27R47W3k08twbm68osg7mKBHbe3Ybio574xU3SttS7SXVKiqSw2tMvj7EboxbyR2gaFFZwJBCDtXJLMdzOzHLO7d2J5/0wMCtfxT4dF3CqhvKmidZbaYAExTIco2CDkZxkdxUzStHC6qxrfHUvmznPeS7qxggdP+IMkKhNUtpoJF4M0Eb3EEuM+tTEC0ecZ2sMgEfXHzJ8ShdLs0mJ7mR1JSaWOSG2jwdu6R3AZ8H8qAk4IyOasFK6n/VlX4ePhre650+n5IPgLPEi/Duh/ZYSpczyuzSXEzABpZX+ZiBwo4ACjoFA+tSlK0tY1eK1hkmnYIiDJPcnsqjuxPAFcrKVW6q5espP7sn0ijDaeI4ZLiW2yUnj5McilC6c4kjzxInB5XOO+Kk6rHh3Qnfdc3qbbmWRZQgYnyFRWSOJW+iM+7sTK/vVnqS8p0qc92k+Gj5rPPD5rPARbfEUpSqZkKV4zYBJ4A6n2HuaiIdVluW22KB48HN5J+Apxx5aghrg9Plwn7+RirtpY17ue5Rjn0XizGUlHib+oalFBGZJpFiQdWcgDJ4A56n6VERre3zDyN2nWvB+0SIpnlAYZWKB/wAFSM+uQZ6eipbTPA0KSrPcM17cKcrLPgiM8fgRD0Q9B8ozxyT1qyV3mzuzlG3xOv8APL7Ly5+f0Kk6zfA1NN0qOBSsS4ycuxJLu2AN0jnl2wAMn2FbdKV06SSwiEUpSvQeEVUb3wrLbO0um7SjEtNZOxWNidxLW74IhkJI9ONh/d61b6VDWoU68HTqLKZ6m1qio6N4jhuTIikxzRHE0Eg2SxtgHDIeo5+ZcqexNSlfWv8AhaG78tnDRyxnMM8R2Sxn6N+Ze5RsqcDINV0XF7ZYW9T7ZEMAXltGQQMYJuLcMWU553R7l55C4rg9pdmqlLNS1+ZdOa8Ovr4lqFZPSRYKVr6fqMU8ayQyLLG3R0YMDjryO49q2K5KUZQeJLDJxVV13Qp4WkutNIEpO6a1b8G54wTj/DmwBhwRnABq1Uqe3uJUJZWq5p8Guj/mnI8ayU3wv8UrS7+7kb7HcD0vDOQnrztKozYDHPGOG+lXKuQ/HLwWpj+3xLh1KrcgYAZSdqyH3YMVUn2I9q53ofxH1C0VUinYxrjEcgEi4GBtG8EquABhSPpiumjsOlf0VcWct3PGL5PpniQ/FcXiR+oqVxPTP7Qco2i4tUf9ponZOM9QrBucdt3J7ipqP+0DaZ9VvcAe48pv6FhWtqdnr+D/AEZ8GvczVWPU6lSuSX39oOEfgWsj9fxJFTjscKG/l/Wqnq/xu1CbIjMVqpJx5aZbbzwXkJ5x3AHTtU1Hs3fVH8yUV3v2yeOtFHb/ABF4qt7JV85iXkO2GGMb5ZW7LGg5JJwM8DJHPNaOmaRPcTJdX3o2eq1tAcrASCC8rD8WbBx7Llsdc1TPhP4Jkdxqd8zSSyc24c7iQRjzmJ5zjhR2HPtXWar3ipWDdCg96XCUvVR6d748tD2OZasUpWO4uFjRndgiKCWZiAqgdSSeAK0qTbwiQyVEat4kSGRYUV7i5dS0dvEAXZRwWYkhY0/eYjODjJGK09MvLvUS5tx9htM4W5lQtLOpz67aNsBFK7Ssjg9R6TyKtukaFDbBhCuC5zJIxLySN7ySMSzH2yeBgDAAFdls3szObU7rRdFx8+nr4FedblEhbPwpJP6tSZXBwVtIi3kLjP4pODcHnkMAnA9PGatCIFACgAAYAAwAB0AHYV9UruKNCnQgoU4pLuKzbfEUpSpjwUpSgFKUoBSlKAUpSgKlrfw9jkkeeykbTbpvmlhVSkmCT99AfRJyc54P17VoXGr3djHv1KONog2Dc2hdlXc21PNgYb0zlRlC4ye1Xyqb8X4i+jXqjqxiUYGTlriEDA7nnpWvvNm214v96OvXg/r7mcZuPAmKV4iYAHXHH8q9r4/LRl8wX1kk0UkUq70kUo68jKsCCMjkcHqK/Mfi7wRNZ3zWyq0ob1QMPzxnoSegI6N2BB7V+o6gfF3hKO+iUMfLliO+3mAyY3/T8yHA3L3wPYGt/sPan9DVcZ/olx7nyfv3eBhOCljJwOP4dSbcmRA3ZcMR+hb/APBUfaeDJ3eVPQhjIB3MecjIK4BJBHf/AL10qe0uoDsureQMP8SBJJ4nx+ZTGpZf91gDzWlDcJLIrRxzyOPT6Le4JIborejGM8jPcfrXfQu3Jbyaa6rgbl2WzpqMozx1Tlh/fn6nLtT0x4JDHIMMOeDkEHoQe4q+fCr4aG9dbm4GLZG4U5zMylTjBGDH1BOeox74tGn/AA/mvpreS8h+zW8Z37ZNvnydMIygkRoe+fV6egzmurW8CoioihEUBVVQAFUcAADgAVotsbeVKn8Gg/nfFrXH59DTVKFONV7jzHkfaKAAAMAcADsPYV7SlfP28kgqrw6EmoancpervhsxC9tBvOx2kDkzyoPm5UoA3Hpbruq0VEofI1O3k4CXUZt5Dz+JFulhJ7fKZ1/iorouzU4RvUpriml4/wDmUQ1l8pcKUpX04pClKUApSlAKUpQClKUApSlAKUpQCqd49lMk2mWi5Iln8+XA/wAK12ycnoAZDCPfnirjVK0l2uLu9u2yF3G2tgegigYh3A/fm8w57qkdava92rW0nPm9F4v24mdOO9LBN0pSvkRsBWtqEDtGwifyn4KNjcMqQQHX8yHGCAQcE4IOCNmlZQk4SUlyPCFXxJsGLmCeBuclYpJ4zg4yskCsAD23bT9Kw2vjOGcutost0yNtbbHIiK3GQ8sgCrtyMjluuFPSpu5tlkRkkUOrcMrDII9iO9eWdmkSKkSLEi8KiKFUfoBwKvfFtt1ycHvdM/L/ANvLPmY4fUx2Sy4zNsB/YjyVH/OwBc/XC/pW1SlUpy3nnGDIUpSsD0VpaxYtLEQjBJFIeFznCyoQyEgEEjIwR3BI71u0qSlVlSmqkOKeTxrKwbujaqtzBFMgKiRc7W4ZG6Mjjs6sCpHYg1u1VtEvPJvpbZiBHOpuLcHOfMBxcKOMYy0UmOuZHPI4Fpr7Ja3EbmjGtHhJZ915GuksPApSlWTwUpSgFKUoBSlKAUpSgFKUoCv+N9XkgtdsBxcTusFucA7XkODJgg5CJvkxj8lfGm2CQQxQxjCRKqIPooAGfc8VHzXC3epMw9UdgDEvJwbqUAyHHcpFsUH/ADXFTNfPO1F58SsrePCOr8X7L1LdCOFkUpSuRLApSvHcAEkgADJJ4AA6kn2r1LIPJJAoJYhQBkknAAHJJPYVWdF8eR3E4TypIopGdLO4YDy7kxZ37COnQlc/MAeh4rILJ9VkUDKaahDO3Q3zA8Ig6i3GOW/P0HHqq16v4ehuLVrZl2R7QI/LwpiK/I8XHoZDgqe2K7fZ3ZtTt3K40lJaf4977+7p3lWdbD0MFKrGhatLbyrYagfvwP7tPghLyJQPUpPSZR86foRkHNWeuTvLOraVXSqL8rqixGSksoUpSqZkKUpQFe8bQOLdbmEZms3FxGM43BARImfZoy61d4J1dFdCGVgGUjoQRkEfwqIZQQQeQeorU+HbkWCQsCGtXktuQQSsLssbHPUtH5bZHB3ce1fQOyt050p0H/a8rwfH7+pUrx1yWalKV2JXFKUoBSlKAUpSgFKUoBUd4i1b7La3E+0uY0JRB1d+iIMd2Yqv8akaqniiQzXlnbD5Iv71cHAPyErAh9t0gZ8/5H8q9zXjb0pVZcEsnqWXg+fDekm3to42bfJy8z4Cl5ZCXkYgccsx/hipOlK+N1asqs3Ulxbz9TYpYWBSlRusa/Fb7FbMksmRBBGN0srAZwijt7scAdSRSlRnWmoU1lvoG0tWbtzdJGjPIyxooyzMQFUDuSegqDs9Lm1KTfOrQaePkgYbZLzoRJMOscPTEfBbneMELW7pnhSWaRJ9RIJXmKyQ7oIznKtISB9olHZiAqnouQGq3V9D2PsGNrirX1nyXJe77+XIqVKu9ojxVAAAGAOABwAPYV7SldSQEdrvh6C8i8u4QOucoejRt2eNxyjDsRVNTULnTm8rUMzWwH3OoKpIwAfTdqMlHGPxPlbI6HNdDrxlBBB5B6g1SvbGje09yqvB814GUZOLyiAs72OVA8TrKh+V0YMp/Rl4rNUBqnwwRZGn0yZtNnOSyp6oJTnP3sJ49xlcYz0OK1IfEt1akpqtt5KjAF5b7pbZs9343wD6uMdc44zwl/2ar0Mzovfj9/pz8voWo1k+JaqVjgnV1VkYOrDKspBBHuCOCKyVy7TTwyYVo+DnIn1WM7sLcK6ZGBtkt4D6T3G8P/Kt6ojwx/6vq3/BtP8A7VdT2Vli7kusX6ohr/pLjSlK+jlMUpSgFKUoBSlKAUpSgFUnw47yvfXMmMzTssP0t4CYoweM8kSPj/MPuamvG+qtbafeSoSsgjKQlRuPnSYjiwMHJ8x07Vr6XYCCCGFfliRUHfhQB1/hXJ9qbnct40V/c/svzgnoLLybVYrm6SNGeRljRRlndgqqPcseBWncamzSeTbR+fKDiQ5xHBkZzM/Y4IOwZYgjgA5ratfB6sVe8c3jjBCsNsCMMcpbglc5GQzl2HYiuc2bsCvdpTn8sOvN+C/dk06qjoiFh1i4vcrp8eyLODfTr91jjJgiyHnPPDcJx1PSrFoXhSG1LOoaWdwPNuJSXkc/qeEX9xcKOwqZApXf2Wzreyju0o69eb8/4irKblxFKUrYGApSlAKUpQCvCM9ea9pQFX1Pw3JC3nWGF5LS2ZIWKbO4kxnH3MpJzkekn5hzur50XXI7qMtHlWU7ZYnG2SKQdUkT8rD+R6jI5q1VVvE3hl/N+22WFulXEkZ4S6jH+HIfyuPySdQeDkcVz219iU7yLqU1ip6+PuS06jjo+Bv1C+EGLaprTYwqi1iznOWWOSQ8duJlH8DW5o2rJcwJKgZQ2cq42ujKSrI69mVgQR7itL4Y27FdTuGOTcXs2w4A+7ibyUGBxxsI9/fPWtD2Yt5QuqjmsOKx55/BLXfyoutKUrvyqKUpQClKUApSlAKUpQFW8akPJpkGGO+5ErYLABbdHlBbHbzBF14yRWlFftfXE1tayGOOD03dygyQ5B+4gZgV8wdWY528DBJysf8AEF5n1PT4LbKzSwXCRygZEQkaHfK3tsRCR7sVHFXfQ9FitII4IRhE9ySWYklmZjyWYkkn61qa+zoXN0q1bWMVhLvy8t/YkU8RwjJpWlRW0SRQII416KMnknJJY5LMTkkkkknmtulK2xGKUpQClKUApSlAKUpQClKUApSlAULWQ1hqYl/2W/8ATJ7R3iL6G5PHmou3gcsi5qU+F8BXSLDJ3F0MrHnJMrNJlieWb1ck9TzUl4u0c3VjdwJje8Z8osSAso9UbZHKlXCnI6YrJ4X05rexsoZMb4YIo328jckaq2D3GQarU7aFOtOrHjLGfLP88j1vKwSdKUqyeClKUApSlAKUpQClKUBGJYJ9tebGZBAsYbJ4Qu7EAZwMkDJAydoz0FSdKUApSlAKUpQClKUApSlAKUpQClKUApSlAKUpQClKUApSlAKUpQ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4589687"/>
            <a:ext cx="1646093" cy="168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617396"/>
            <a:ext cx="1295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985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460" y="609600"/>
            <a:ext cx="4290510" cy="799064"/>
          </a:xfrm>
        </p:spPr>
        <p:txBody>
          <a:bodyPr/>
          <a:lstStyle/>
          <a:p>
            <a:r>
              <a:rPr lang="en-US" dirty="0" smtClean="0"/>
              <a:t>Parents Meeting</a:t>
            </a:r>
            <a:endParaRPr lang="en-GB" dirty="0"/>
          </a:p>
        </p:txBody>
      </p:sp>
      <p:sp>
        <p:nvSpPr>
          <p:cNvPr id="3" name="Content Placeholder 2"/>
          <p:cNvSpPr>
            <a:spLocks noGrp="1"/>
          </p:cNvSpPr>
          <p:nvPr>
            <p:ph idx="1"/>
          </p:nvPr>
        </p:nvSpPr>
        <p:spPr>
          <a:xfrm>
            <a:off x="581889" y="1447800"/>
            <a:ext cx="8104625" cy="952948"/>
          </a:xfrm>
        </p:spPr>
        <p:txBody>
          <a:bodyPr>
            <a:noAutofit/>
          </a:bodyPr>
          <a:lstStyle/>
          <a:p>
            <a:r>
              <a:rPr lang="en-US" sz="2800" dirty="0" smtClean="0"/>
              <a:t>September 21, 2012</a:t>
            </a:r>
          </a:p>
          <a:p>
            <a:r>
              <a:rPr lang="en-US" sz="2800" dirty="0" smtClean="0"/>
              <a:t>Introducing </a:t>
            </a:r>
            <a:r>
              <a:rPr lang="en-US" sz="2800" dirty="0" err="1" smtClean="0"/>
              <a:t>LearnEnglish</a:t>
            </a:r>
            <a:r>
              <a:rPr lang="en-US" sz="2800" dirty="0" smtClean="0"/>
              <a:t> Family (LEF) Workshops to the parents.</a:t>
            </a:r>
          </a:p>
          <a:p>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70755">
            <a:off x="792815" y="3402807"/>
            <a:ext cx="4295336" cy="27209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369" y="3883499"/>
            <a:ext cx="38100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7058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24744" cy="722864"/>
          </a:xfrm>
        </p:spPr>
        <p:txBody>
          <a:bodyPr>
            <a:normAutofit fontScale="90000"/>
          </a:bodyPr>
          <a:lstStyle/>
          <a:p>
            <a:r>
              <a:rPr lang="en-US" dirty="0" smtClean="0"/>
              <a:t>Workshop 1: Sharing Rhymes</a:t>
            </a:r>
            <a:endParaRPr lang="en-GB" dirty="0"/>
          </a:p>
        </p:txBody>
      </p:sp>
      <p:sp>
        <p:nvSpPr>
          <p:cNvPr id="3" name="Content Placeholder 2"/>
          <p:cNvSpPr>
            <a:spLocks noGrp="1"/>
          </p:cNvSpPr>
          <p:nvPr>
            <p:ph idx="1"/>
          </p:nvPr>
        </p:nvSpPr>
        <p:spPr>
          <a:xfrm>
            <a:off x="609600" y="1524000"/>
            <a:ext cx="8001000" cy="3962400"/>
          </a:xfrm>
        </p:spPr>
        <p:txBody>
          <a:bodyPr>
            <a:noAutofit/>
          </a:bodyPr>
          <a:lstStyle/>
          <a:p>
            <a:r>
              <a:rPr lang="en-US" sz="2800" dirty="0" smtClean="0"/>
              <a:t>September 28, 2012</a:t>
            </a:r>
          </a:p>
          <a:p>
            <a:r>
              <a:rPr lang="en-US" sz="2800" dirty="0" smtClean="0"/>
              <a:t>Introduction to rhymes and how it can be done with children at home.</a:t>
            </a:r>
          </a:p>
          <a:p>
            <a:r>
              <a:rPr lang="en-US" sz="2800" dirty="0" smtClean="0"/>
              <a:t>Parents tried out the activities in small groups.</a:t>
            </a:r>
          </a:p>
          <a:p>
            <a:r>
              <a:rPr lang="en-US" sz="2800" dirty="0" smtClean="0"/>
              <a:t>Homework for the parents: ‘Share a rhyme with your child at home and share your experience in the next workshop.’</a:t>
            </a:r>
          </a:p>
          <a:p>
            <a:r>
              <a:rPr lang="en-US" sz="2800" dirty="0" smtClean="0">
                <a:hlinkClick r:id="rId2" action="ppaction://hlinkfile"/>
              </a:rPr>
              <a:t>Handout 1</a:t>
            </a:r>
            <a:endParaRPr lang="en-US" sz="2800" dirty="0" smtClean="0"/>
          </a:p>
          <a:p>
            <a:r>
              <a:rPr lang="en-US" sz="2800" dirty="0" smtClean="0">
                <a:hlinkClick r:id="rId3" action="ppaction://hlinkfile"/>
              </a:rPr>
              <a:t>Handout 2</a:t>
            </a:r>
            <a:endParaRPr lang="en-GB" sz="2800" dirty="0"/>
          </a:p>
        </p:txBody>
      </p:sp>
    </p:spTree>
    <p:extLst>
      <p:ext uri="{BB962C8B-B14F-4D97-AF65-F5344CB8AC3E}">
        <p14:creationId xmlns:p14="http://schemas.microsoft.com/office/powerpoint/2010/main" val="254651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533400"/>
            <a:ext cx="4246292" cy="32956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456709"/>
            <a:ext cx="4876800" cy="30410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292" y="533400"/>
            <a:ext cx="4008708" cy="2895600"/>
          </a:xfrm>
          <a:prstGeom prst="rect">
            <a:avLst/>
          </a:prstGeom>
          <a:ln>
            <a:noFill/>
          </a:ln>
          <a:effectLst>
            <a:softEdge rad="112500"/>
          </a:effectLst>
        </p:spPr>
      </p:pic>
    </p:spTree>
    <p:extLst>
      <p:ext uri="{BB962C8B-B14F-4D97-AF65-F5344CB8AC3E}">
        <p14:creationId xmlns:p14="http://schemas.microsoft.com/office/powerpoint/2010/main" val="321813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024744" cy="722864"/>
          </a:xfrm>
        </p:spPr>
        <p:txBody>
          <a:bodyPr>
            <a:normAutofit fontScale="90000"/>
          </a:bodyPr>
          <a:lstStyle/>
          <a:p>
            <a:r>
              <a:rPr lang="en-US" dirty="0" smtClean="0"/>
              <a:t>Workshop 2 – Sharing Stories</a:t>
            </a:r>
            <a:endParaRPr lang="en-GB" dirty="0"/>
          </a:p>
        </p:txBody>
      </p:sp>
      <p:sp>
        <p:nvSpPr>
          <p:cNvPr id="3" name="Content Placeholder 2"/>
          <p:cNvSpPr>
            <a:spLocks noGrp="1"/>
          </p:cNvSpPr>
          <p:nvPr>
            <p:ph idx="1"/>
          </p:nvPr>
        </p:nvSpPr>
        <p:spPr>
          <a:xfrm>
            <a:off x="457200" y="1447800"/>
            <a:ext cx="8229600" cy="4800600"/>
          </a:xfrm>
        </p:spPr>
        <p:txBody>
          <a:bodyPr>
            <a:normAutofit/>
          </a:bodyPr>
          <a:lstStyle/>
          <a:p>
            <a:r>
              <a:rPr lang="en-US" sz="2800" dirty="0" smtClean="0"/>
              <a:t>October 16, 2012</a:t>
            </a:r>
          </a:p>
          <a:p>
            <a:r>
              <a:rPr lang="en-US" sz="2800" dirty="0" smtClean="0"/>
              <a:t>Story-telling demonstration</a:t>
            </a:r>
            <a:r>
              <a:rPr lang="en-US" sz="2800" dirty="0"/>
              <a:t> </a:t>
            </a:r>
            <a:r>
              <a:rPr lang="en-US" sz="2800" dirty="0" smtClean="0"/>
              <a:t>– how it can be done with children at home.</a:t>
            </a:r>
          </a:p>
          <a:p>
            <a:r>
              <a:rPr lang="en-US" sz="2800" dirty="0" smtClean="0"/>
              <a:t>Story-telling group task for parents.</a:t>
            </a:r>
          </a:p>
          <a:p>
            <a:r>
              <a:rPr lang="en-US" sz="2800" dirty="0" smtClean="0"/>
              <a:t>Homework for parents: ‘Tell a story to your child at home and share your experience in the next workshop.’</a:t>
            </a:r>
          </a:p>
          <a:p>
            <a:r>
              <a:rPr lang="en-US" sz="2800" dirty="0" smtClean="0">
                <a:hlinkClick r:id="rId2" action="ppaction://hlinkfile"/>
              </a:rPr>
              <a:t>Handout 1</a:t>
            </a:r>
            <a:endParaRPr lang="en-US" sz="2800" dirty="0" smtClean="0"/>
          </a:p>
          <a:p>
            <a:r>
              <a:rPr lang="en-US" sz="2800" dirty="0" smtClean="0">
                <a:hlinkClick r:id="rId3" action="ppaction://hlinkfile"/>
              </a:rPr>
              <a:t>Handout 2</a:t>
            </a:r>
            <a:endParaRPr lang="en-US" sz="2800" dirty="0" smtClean="0"/>
          </a:p>
        </p:txBody>
      </p:sp>
    </p:spTree>
    <p:extLst>
      <p:ext uri="{BB962C8B-B14F-4D97-AF65-F5344CB8AC3E}">
        <p14:creationId xmlns:p14="http://schemas.microsoft.com/office/powerpoint/2010/main" val="358246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56828"/>
            <a:ext cx="4038600" cy="302895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0938">
            <a:off x="4525558" y="817373"/>
            <a:ext cx="3917187" cy="277815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89147">
            <a:off x="4245492" y="3087355"/>
            <a:ext cx="4353147" cy="3187073"/>
          </a:xfrm>
          <a:prstGeom prst="rect">
            <a:avLst/>
          </a:prstGeom>
          <a:ln>
            <a:noFill/>
          </a:ln>
          <a:effectLst>
            <a:outerShdw blurRad="292100" dist="139700" dir="2700000" algn="tl" rotWithShape="0">
              <a:srgbClr val="333333">
                <a:alpha val="65000"/>
              </a:srgbClr>
            </a:outerShdw>
          </a:effectLst>
        </p:spPr>
      </p:pic>
      <p:pic>
        <p:nvPicPr>
          <p:cNvPr id="1027" name="Picture 3" descr="D:\Gambar\For Justyna\Storytell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3485778"/>
            <a:ext cx="3544018" cy="296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222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barn(inVertical)">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3200" dirty="0" smtClean="0">
              <a:hlinkClick r:id="rId2" action="ppaction://hlinkfile"/>
            </a:endParaRPr>
          </a:p>
          <a:p>
            <a:pPr marL="0" indent="0" algn="ctr">
              <a:buNone/>
            </a:pPr>
            <a:r>
              <a:rPr lang="en-US" sz="3200" dirty="0" smtClean="0">
                <a:hlinkClick r:id="rId3" action="ppaction://hlinkfile"/>
              </a:rPr>
              <a:t>LEF Workshops in SK </a:t>
            </a:r>
            <a:r>
              <a:rPr lang="en-US" sz="3200" dirty="0" err="1" smtClean="0">
                <a:hlinkClick r:id="rId3" action="ppaction://hlinkfile"/>
              </a:rPr>
              <a:t>Kunak</a:t>
            </a:r>
            <a:r>
              <a:rPr lang="en-US" sz="3200" dirty="0" smtClean="0">
                <a:hlinkClick r:id="rId3" action="ppaction://hlinkfile"/>
              </a:rPr>
              <a:t> 2 (2012)</a:t>
            </a:r>
            <a:endParaRPr lang="en-US" sz="3200" dirty="0" smtClean="0">
              <a:hlinkClick r:id="rId2" action="ppaction://hlinkfile"/>
            </a:endParaRPr>
          </a:p>
        </p:txBody>
      </p:sp>
    </p:spTree>
    <p:extLst>
      <p:ext uri="{BB962C8B-B14F-4D97-AF65-F5344CB8AC3E}">
        <p14:creationId xmlns:p14="http://schemas.microsoft.com/office/powerpoint/2010/main" val="3469762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38400"/>
            <a:ext cx="7772400" cy="1143000"/>
          </a:xfrm>
        </p:spPr>
        <p:txBody>
          <a:bodyPr>
            <a:normAutofit/>
          </a:bodyPr>
          <a:lstStyle/>
          <a:p>
            <a:pPr algn="ctr"/>
            <a:r>
              <a:rPr lang="en-US" dirty="0" smtClean="0">
                <a:hlinkClick r:id="rId2" action="ppaction://hlinkfile"/>
              </a:rPr>
              <a:t>Interview with Year 1 pupils </a:t>
            </a:r>
            <a:br>
              <a:rPr lang="en-US" dirty="0" smtClean="0">
                <a:hlinkClick r:id="rId2" action="ppaction://hlinkfile"/>
              </a:rPr>
            </a:br>
            <a:r>
              <a:rPr lang="en-US" sz="2700" dirty="0" smtClean="0">
                <a:hlinkClick r:id="rId2" action="ppaction://hlinkfile"/>
              </a:rPr>
              <a:t>(20 September 2012, SK </a:t>
            </a:r>
            <a:r>
              <a:rPr lang="en-US" sz="2700" dirty="0" err="1" smtClean="0">
                <a:hlinkClick r:id="rId2" action="ppaction://hlinkfile"/>
              </a:rPr>
              <a:t>Kunak</a:t>
            </a:r>
            <a:r>
              <a:rPr lang="en-US" sz="2700" dirty="0" smtClean="0">
                <a:hlinkClick r:id="rId2" action="ppaction://hlinkfile"/>
              </a:rPr>
              <a:t> 2)</a:t>
            </a:r>
            <a:endParaRPr lang="en-GB" sz="2700" dirty="0"/>
          </a:p>
        </p:txBody>
      </p:sp>
    </p:spTree>
    <p:extLst>
      <p:ext uri="{BB962C8B-B14F-4D97-AF65-F5344CB8AC3E}">
        <p14:creationId xmlns:p14="http://schemas.microsoft.com/office/powerpoint/2010/main" val="2738524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676400"/>
            <a:ext cx="6637468" cy="1362075"/>
          </a:xfrm>
        </p:spPr>
        <p:txBody>
          <a:bodyPr/>
          <a:lstStyle/>
          <a:p>
            <a:pPr algn="ctr"/>
            <a:r>
              <a:rPr lang="en-US" dirty="0" smtClean="0"/>
              <a:t>PARENTS’ FEEDBACK</a:t>
            </a:r>
            <a:endParaRPr lang="en-GB" dirty="0"/>
          </a:p>
        </p:txBody>
      </p:sp>
      <p:sp>
        <p:nvSpPr>
          <p:cNvPr id="5" name="Text Placeholder 4"/>
          <p:cNvSpPr>
            <a:spLocks noGrp="1"/>
          </p:cNvSpPr>
          <p:nvPr>
            <p:ph type="body" idx="1"/>
          </p:nvPr>
        </p:nvSpPr>
        <p:spPr>
          <a:xfrm>
            <a:off x="1295400" y="3352800"/>
            <a:ext cx="6637467" cy="1520413"/>
          </a:xfrm>
        </p:spPr>
        <p:txBody>
          <a:bodyPr>
            <a:normAutofit/>
          </a:bodyPr>
          <a:lstStyle/>
          <a:p>
            <a:pPr algn="ctr"/>
            <a:r>
              <a:rPr lang="en-US" sz="3200" dirty="0" smtClean="0"/>
              <a:t>What did they think about the workshops?</a:t>
            </a:r>
            <a:endParaRPr lang="en-GB" sz="3200" dirty="0"/>
          </a:p>
        </p:txBody>
      </p:sp>
    </p:spTree>
    <p:extLst>
      <p:ext uri="{BB962C8B-B14F-4D97-AF65-F5344CB8AC3E}">
        <p14:creationId xmlns:p14="http://schemas.microsoft.com/office/powerpoint/2010/main" val="4088008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1752600"/>
            <a:ext cx="6777317" cy="3508977"/>
          </a:xfrm>
        </p:spPr>
        <p:txBody>
          <a:bodyPr/>
          <a:lstStyle/>
          <a:p>
            <a:pPr marL="0" indent="0" algn="ctr">
              <a:buNone/>
            </a:pPr>
            <a:endParaRPr lang="en-US" dirty="0"/>
          </a:p>
          <a:p>
            <a:pPr marL="0" indent="0" algn="ctr">
              <a:buNone/>
            </a:pPr>
            <a:endParaRPr lang="en-US" dirty="0" smtClean="0"/>
          </a:p>
          <a:p>
            <a:pPr marL="0" indent="0" algn="ctr">
              <a:buNone/>
            </a:pPr>
            <a:r>
              <a:rPr lang="en-US" sz="3200" dirty="0" smtClean="0">
                <a:hlinkClick r:id="rId2" action="ppaction://hlinkfile"/>
              </a:rPr>
              <a:t>Parents’ Feedback on the Workshops</a:t>
            </a:r>
            <a:endParaRPr lang="en-GB" sz="3200" dirty="0"/>
          </a:p>
        </p:txBody>
      </p:sp>
    </p:spTree>
    <p:extLst>
      <p:ext uri="{BB962C8B-B14F-4D97-AF65-F5344CB8AC3E}">
        <p14:creationId xmlns:p14="http://schemas.microsoft.com/office/powerpoint/2010/main" val="343714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24744" cy="877336"/>
          </a:xfrm>
        </p:spPr>
        <p:txBody>
          <a:bodyPr>
            <a:normAutofit/>
          </a:bodyPr>
          <a:lstStyle/>
          <a:p>
            <a:r>
              <a:rPr lang="en-US" dirty="0" smtClean="0"/>
              <a:t>What’s next?</a:t>
            </a:r>
            <a:endParaRPr lang="en-GB" dirty="0"/>
          </a:p>
        </p:txBody>
      </p:sp>
      <p:sp>
        <p:nvSpPr>
          <p:cNvPr id="3" name="Content Placeholder 2"/>
          <p:cNvSpPr>
            <a:spLocks noGrp="1"/>
          </p:cNvSpPr>
          <p:nvPr>
            <p:ph idx="1"/>
          </p:nvPr>
        </p:nvSpPr>
        <p:spPr>
          <a:xfrm>
            <a:off x="1043492" y="1752600"/>
            <a:ext cx="7414708" cy="4080029"/>
          </a:xfrm>
        </p:spPr>
        <p:txBody>
          <a:bodyPr>
            <a:normAutofit/>
          </a:bodyPr>
          <a:lstStyle/>
          <a:p>
            <a:r>
              <a:rPr lang="en-US" sz="2800" dirty="0" smtClean="0"/>
              <a:t>Workshop 3: Sharing stories with picture books</a:t>
            </a:r>
          </a:p>
          <a:p>
            <a:r>
              <a:rPr lang="en-US" sz="2800" dirty="0" smtClean="0"/>
              <a:t>Workshop 4: Making resources – story sacks</a:t>
            </a:r>
          </a:p>
          <a:p>
            <a:r>
              <a:rPr lang="en-US" sz="2800" dirty="0" smtClean="0"/>
              <a:t>Workshop 5: Helping children choose books</a:t>
            </a:r>
          </a:p>
          <a:p>
            <a:r>
              <a:rPr lang="en-US" sz="2800" dirty="0" smtClean="0"/>
              <a:t>Workshop 6: Creating a suitable reading environment</a:t>
            </a:r>
            <a:endParaRPr lang="en-GB" sz="2800" dirty="0"/>
          </a:p>
        </p:txBody>
      </p:sp>
    </p:spTree>
    <p:extLst>
      <p:ext uri="{BB962C8B-B14F-4D97-AF65-F5344CB8AC3E}">
        <p14:creationId xmlns:p14="http://schemas.microsoft.com/office/powerpoint/2010/main" val="2628814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6637468" cy="1362075"/>
          </a:xfrm>
        </p:spPr>
        <p:txBody>
          <a:bodyPr>
            <a:normAutofit fontScale="90000"/>
          </a:bodyPr>
          <a:lstStyle/>
          <a:p>
            <a:pPr algn="ctr"/>
            <a:r>
              <a:rPr lang="en-US" dirty="0" smtClean="0"/>
              <a:t>IMPACT OF THE WORKSHOPS ON THE CHILDREN</a:t>
            </a:r>
            <a:endParaRPr lang="en-GB" dirty="0"/>
          </a:p>
        </p:txBody>
      </p:sp>
      <p:sp>
        <p:nvSpPr>
          <p:cNvPr id="4" name="Text Placeholder 3"/>
          <p:cNvSpPr>
            <a:spLocks noGrp="1"/>
          </p:cNvSpPr>
          <p:nvPr>
            <p:ph type="body" idx="1"/>
          </p:nvPr>
        </p:nvSpPr>
        <p:spPr>
          <a:xfrm>
            <a:off x="1295400" y="3124200"/>
            <a:ext cx="6637467" cy="1520413"/>
          </a:xfrm>
        </p:spPr>
        <p:txBody>
          <a:bodyPr>
            <a:normAutofit fontScale="92500" lnSpcReduction="10000"/>
          </a:bodyPr>
          <a:lstStyle/>
          <a:p>
            <a:pPr algn="ctr"/>
            <a:r>
              <a:rPr lang="en-US" sz="3600" dirty="0" smtClean="0"/>
              <a:t>Did the workshops change the children’s perception of reading?</a:t>
            </a:r>
            <a:endParaRPr lang="en-GB" sz="3600" dirty="0"/>
          </a:p>
        </p:txBody>
      </p:sp>
    </p:spTree>
    <p:extLst>
      <p:ext uri="{BB962C8B-B14F-4D97-AF65-F5344CB8AC3E}">
        <p14:creationId xmlns:p14="http://schemas.microsoft.com/office/powerpoint/2010/main" val="3041726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2209800"/>
            <a:ext cx="7772400" cy="1219200"/>
          </a:xfrm>
        </p:spPr>
        <p:txBody>
          <a:bodyPr>
            <a:normAutofit/>
          </a:bodyPr>
          <a:lstStyle/>
          <a:p>
            <a:pPr marL="0" indent="0" algn="ctr">
              <a:buNone/>
            </a:pPr>
            <a:r>
              <a:rPr lang="en-US" sz="3200" dirty="0" smtClean="0">
                <a:hlinkClick r:id="rId2" action="ppaction://hlinkfile"/>
              </a:rPr>
              <a:t>Interview with Year 1 pupils</a:t>
            </a:r>
          </a:p>
          <a:p>
            <a:pPr marL="0" indent="0" algn="ctr">
              <a:buNone/>
            </a:pPr>
            <a:r>
              <a:rPr lang="en-US" sz="3200" dirty="0" smtClean="0">
                <a:hlinkClick r:id="rId2" action="ppaction://hlinkfile"/>
              </a:rPr>
              <a:t>(23 &amp; 24 October 2012, SK </a:t>
            </a:r>
            <a:r>
              <a:rPr lang="en-US" sz="3200" dirty="0" err="1" smtClean="0">
                <a:hlinkClick r:id="rId2" action="ppaction://hlinkfile"/>
              </a:rPr>
              <a:t>Kunak</a:t>
            </a:r>
            <a:r>
              <a:rPr lang="en-US" sz="3200" dirty="0" smtClean="0">
                <a:hlinkClick r:id="rId2" action="ppaction://hlinkfile"/>
              </a:rPr>
              <a:t> 2)</a:t>
            </a:r>
            <a:endParaRPr lang="en-US" sz="3200" dirty="0" smtClean="0"/>
          </a:p>
          <a:p>
            <a:pPr marL="0" indent="0" algn="ctr">
              <a:buNone/>
            </a:pPr>
            <a:endParaRPr lang="en-GB" sz="3200" dirty="0"/>
          </a:p>
        </p:txBody>
      </p:sp>
    </p:spTree>
    <p:extLst>
      <p:ext uri="{BB962C8B-B14F-4D97-AF65-F5344CB8AC3E}">
        <p14:creationId xmlns:p14="http://schemas.microsoft.com/office/powerpoint/2010/main" val="3138628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GB" dirty="0"/>
          </a:p>
        </p:txBody>
      </p:sp>
      <p:sp>
        <p:nvSpPr>
          <p:cNvPr id="3" name="Content Placeholder 2"/>
          <p:cNvSpPr>
            <a:spLocks noGrp="1"/>
          </p:cNvSpPr>
          <p:nvPr>
            <p:ph idx="1"/>
          </p:nvPr>
        </p:nvSpPr>
        <p:spPr/>
        <p:txBody>
          <a:bodyPr>
            <a:normAutofit/>
          </a:bodyPr>
          <a:lstStyle/>
          <a:p>
            <a:r>
              <a:rPr lang="en-US" sz="3600" dirty="0" smtClean="0"/>
              <a:t>Do you notice any change in the way the children perceive reading?</a:t>
            </a:r>
          </a:p>
          <a:p>
            <a:r>
              <a:rPr lang="en-US" sz="3600" dirty="0" smtClean="0"/>
              <a:t>What is different this time?</a:t>
            </a:r>
          </a:p>
          <a:p>
            <a:pPr marL="0" indent="0">
              <a:buNone/>
            </a:pPr>
            <a:endParaRPr lang="en-US" sz="3600" dirty="0" smtClean="0"/>
          </a:p>
          <a:p>
            <a:endParaRPr lang="en-GB" sz="3600" dirty="0"/>
          </a:p>
        </p:txBody>
      </p:sp>
    </p:spTree>
    <p:extLst>
      <p:ext uri="{BB962C8B-B14F-4D97-AF65-F5344CB8AC3E}">
        <p14:creationId xmlns:p14="http://schemas.microsoft.com/office/powerpoint/2010/main" val="122841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722864"/>
          </a:xfrm>
        </p:spPr>
        <p:txBody>
          <a:bodyPr/>
          <a:lstStyle/>
          <a:p>
            <a:pPr algn="ctr"/>
            <a:r>
              <a:rPr lang="en-US" dirty="0" smtClean="0"/>
              <a:t>A mother’s story…</a:t>
            </a:r>
            <a:endParaRPr lang="en-GB" dirty="0"/>
          </a:p>
        </p:txBody>
      </p:sp>
      <p:sp>
        <p:nvSpPr>
          <p:cNvPr id="3" name="Content Placeholder 2"/>
          <p:cNvSpPr>
            <a:spLocks noGrp="1"/>
          </p:cNvSpPr>
          <p:nvPr>
            <p:ph idx="1"/>
          </p:nvPr>
        </p:nvSpPr>
        <p:spPr/>
        <p:txBody>
          <a:bodyPr>
            <a:normAutofit/>
          </a:bodyPr>
          <a:lstStyle/>
          <a:p>
            <a:pPr marL="0" indent="0" algn="ctr">
              <a:buNone/>
            </a:pPr>
            <a:r>
              <a:rPr lang="en-GB" sz="3200" dirty="0" smtClean="0">
                <a:hlinkClick r:id="rId2" action="ppaction://hlinkfile"/>
              </a:rPr>
              <a:t>“LEF workshops have changed the way I bond with my son.”</a:t>
            </a:r>
          </a:p>
          <a:p>
            <a:pPr marL="0" indent="0" algn="ctr">
              <a:buNone/>
            </a:pPr>
            <a:r>
              <a:rPr lang="en-US" sz="3200" dirty="0" smtClean="0">
                <a:hlinkClick r:id="rId2" action="ppaction://hlinkfile"/>
              </a:rPr>
              <a:t>(31 January 2013, SK </a:t>
            </a:r>
            <a:r>
              <a:rPr lang="en-US" sz="3200" dirty="0" err="1" smtClean="0">
                <a:hlinkClick r:id="rId2" action="ppaction://hlinkfile"/>
              </a:rPr>
              <a:t>Kunak</a:t>
            </a:r>
            <a:r>
              <a:rPr lang="en-US" sz="3200" dirty="0" smtClean="0">
                <a:hlinkClick r:id="rId2" action="ppaction://hlinkfile"/>
              </a:rPr>
              <a:t> 2)</a:t>
            </a:r>
            <a:endParaRPr lang="en-GB" sz="3200" dirty="0" smtClean="0"/>
          </a:p>
          <a:p>
            <a:pPr marL="0" indent="0" algn="ctr">
              <a:buNone/>
            </a:pPr>
            <a:endParaRPr lang="en-US" sz="3200" dirty="0"/>
          </a:p>
          <a:p>
            <a:pPr marL="0" indent="0" algn="ctr">
              <a:buNone/>
            </a:pPr>
            <a:endParaRPr lang="en-US" sz="3200" dirty="0" smtClean="0"/>
          </a:p>
        </p:txBody>
      </p:sp>
    </p:spTree>
    <p:extLst>
      <p:ext uri="{BB962C8B-B14F-4D97-AF65-F5344CB8AC3E}">
        <p14:creationId xmlns:p14="http://schemas.microsoft.com/office/powerpoint/2010/main" val="4127030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04800" y="152400"/>
            <a:ext cx="6934200" cy="4572000"/>
          </a:xfrm>
          <a:prstGeom prst="cloudCallout">
            <a:avLst>
              <a:gd name="adj1" fmla="val 35011"/>
              <a:gd name="adj2" fmla="val 63412"/>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base"/>
            <a:r>
              <a:rPr lang="en-US" sz="2400" dirty="0" smtClean="0"/>
              <a:t>“</a:t>
            </a:r>
            <a:r>
              <a:rPr lang="en-US" sz="2400" i="1" dirty="0" smtClean="0"/>
              <a:t>You </a:t>
            </a:r>
            <a:r>
              <a:rPr lang="en-US" sz="2400" i="1" dirty="0"/>
              <a:t>may have tangible wealth untold. </a:t>
            </a:r>
          </a:p>
          <a:p>
            <a:pPr algn="ctr" fontAlgn="base"/>
            <a:r>
              <a:rPr lang="en-US" sz="2400" i="1" dirty="0" smtClean="0"/>
              <a:t>Caskets </a:t>
            </a:r>
            <a:r>
              <a:rPr lang="en-US" sz="2400" i="1" dirty="0"/>
              <a:t>of jewels and coffers of gold. </a:t>
            </a:r>
            <a:r>
              <a:rPr lang="en-US" sz="2400" i="1" dirty="0" smtClean="0"/>
              <a:t>Richer </a:t>
            </a:r>
            <a:r>
              <a:rPr lang="en-US" sz="2400" i="1" dirty="0"/>
              <a:t>than I you can never be – </a:t>
            </a:r>
          </a:p>
          <a:p>
            <a:pPr algn="ctr" fontAlgn="base"/>
            <a:r>
              <a:rPr lang="en-US" sz="2400" i="1" dirty="0" smtClean="0"/>
              <a:t>I </a:t>
            </a:r>
            <a:r>
              <a:rPr lang="en-US" sz="2400" i="1" dirty="0"/>
              <a:t>had a mother who read to me</a:t>
            </a:r>
            <a:r>
              <a:rPr lang="en-US" sz="2400" dirty="0" smtClean="0"/>
              <a:t>.“</a:t>
            </a:r>
          </a:p>
          <a:p>
            <a:pPr algn="ctr" fontAlgn="base"/>
            <a:endParaRPr lang="en-US" sz="2400" dirty="0"/>
          </a:p>
          <a:p>
            <a:pPr algn="ctr" fontAlgn="base"/>
            <a:r>
              <a:rPr lang="en-US" sz="2400" dirty="0" smtClean="0"/>
              <a:t>~ </a:t>
            </a:r>
            <a:r>
              <a:rPr lang="en-US" sz="2400" dirty="0"/>
              <a:t>Strickland </a:t>
            </a:r>
            <a:r>
              <a:rPr lang="en-US" sz="2400" dirty="0" err="1"/>
              <a:t>Gillilan</a:t>
            </a:r>
            <a:endParaRPr lang="en-US"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4876800"/>
            <a:ext cx="2286000" cy="1699953"/>
          </a:xfrm>
        </p:spPr>
      </p:pic>
    </p:spTree>
    <p:extLst>
      <p:ext uri="{BB962C8B-B14F-4D97-AF65-F5344CB8AC3E}">
        <p14:creationId xmlns:p14="http://schemas.microsoft.com/office/powerpoint/2010/main" val="2656128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838200"/>
            <a:ext cx="6637468" cy="833904"/>
          </a:xfrm>
        </p:spPr>
        <p:txBody>
          <a:bodyPr/>
          <a:lstStyle/>
          <a:p>
            <a:pPr algn="ctr"/>
            <a:r>
              <a:rPr lang="en-US" dirty="0" smtClean="0"/>
              <a:t>A FEW FINAL QUESTIONS…</a:t>
            </a:r>
            <a:endParaRPr lang="en-GB" dirty="0"/>
          </a:p>
        </p:txBody>
      </p:sp>
      <p:sp>
        <p:nvSpPr>
          <p:cNvPr id="5" name="Text Placeholder 4"/>
          <p:cNvSpPr>
            <a:spLocks noGrp="1"/>
          </p:cNvSpPr>
          <p:nvPr>
            <p:ph type="body" idx="1"/>
          </p:nvPr>
        </p:nvSpPr>
        <p:spPr>
          <a:xfrm>
            <a:off x="990600" y="2133600"/>
            <a:ext cx="7467600" cy="1520413"/>
          </a:xfrm>
        </p:spPr>
        <p:txBody>
          <a:bodyPr>
            <a:noAutofit/>
          </a:bodyPr>
          <a:lstStyle/>
          <a:p>
            <a:pPr marL="457200" indent="-457200">
              <a:buFont typeface="Courier New" pitchFamily="49" charset="0"/>
              <a:buChar char="o"/>
            </a:pPr>
            <a:r>
              <a:rPr lang="en-US" sz="3200" dirty="0" smtClean="0"/>
              <a:t>How early should we conduct these interventions?</a:t>
            </a:r>
          </a:p>
          <a:p>
            <a:pPr marL="457200" indent="-457200">
              <a:buFont typeface="Courier New" pitchFamily="49" charset="0"/>
              <a:buChar char="o"/>
            </a:pPr>
            <a:r>
              <a:rPr lang="en-US" sz="3200" dirty="0" smtClean="0"/>
              <a:t>Should we start in Year 1 or earlier?</a:t>
            </a:r>
          </a:p>
          <a:p>
            <a:pPr marL="457200" indent="-457200">
              <a:buFont typeface="Courier New" pitchFamily="49" charset="0"/>
              <a:buChar char="o"/>
            </a:pPr>
            <a:r>
              <a:rPr lang="en-US" sz="3200" dirty="0" smtClean="0"/>
              <a:t>Should we wait until the children are a bit older?</a:t>
            </a:r>
            <a:endParaRPr lang="en-GB" sz="3200" dirty="0"/>
          </a:p>
        </p:txBody>
      </p:sp>
    </p:spTree>
    <p:extLst>
      <p:ext uri="{BB962C8B-B14F-4D97-AF65-F5344CB8AC3E}">
        <p14:creationId xmlns:p14="http://schemas.microsoft.com/office/powerpoint/2010/main" val="2732926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What does ‘reading’ mean to Year 4 pupils of SKK2?</a:t>
            </a:r>
            <a:endParaRPr lang="en-GB" dirty="0"/>
          </a:p>
        </p:txBody>
      </p:sp>
      <p:sp>
        <p:nvSpPr>
          <p:cNvPr id="5" name="Content Placeholder 4"/>
          <p:cNvSpPr>
            <a:spLocks noGrp="1"/>
          </p:cNvSpPr>
          <p:nvPr>
            <p:ph idx="1"/>
          </p:nvPr>
        </p:nvSpPr>
        <p:spPr/>
        <p:txBody>
          <a:bodyPr>
            <a:normAutofit/>
          </a:bodyPr>
          <a:lstStyle/>
          <a:p>
            <a:pPr marL="0" indent="0">
              <a:buNone/>
            </a:pPr>
            <a:endParaRPr lang="en-US" sz="3200" dirty="0"/>
          </a:p>
          <a:p>
            <a:pPr marL="0" indent="0" algn="ctr">
              <a:buNone/>
            </a:pPr>
            <a:r>
              <a:rPr lang="en-US" sz="3200" dirty="0" smtClean="0">
                <a:hlinkClick r:id="rId2" action="ppaction://hlinkfile"/>
              </a:rPr>
              <a:t>Interview with Year 4 pupils</a:t>
            </a:r>
          </a:p>
          <a:p>
            <a:pPr marL="0" indent="0" algn="ctr">
              <a:buNone/>
            </a:pPr>
            <a:r>
              <a:rPr lang="en-US" sz="3200" dirty="0" smtClean="0">
                <a:hlinkClick r:id="rId2" action="ppaction://hlinkfile"/>
              </a:rPr>
              <a:t>(7 November 2012, SK </a:t>
            </a:r>
            <a:r>
              <a:rPr lang="en-US" sz="3200" dirty="0" err="1" smtClean="0">
                <a:hlinkClick r:id="rId2" action="ppaction://hlinkfile"/>
              </a:rPr>
              <a:t>Kunak</a:t>
            </a:r>
            <a:r>
              <a:rPr lang="en-US" sz="3200" dirty="0" smtClean="0">
                <a:hlinkClick r:id="rId2" action="ppaction://hlinkfile"/>
              </a:rPr>
              <a:t> 2)</a:t>
            </a:r>
            <a:endParaRPr lang="en-GB" sz="3200" dirty="0"/>
          </a:p>
        </p:txBody>
      </p:sp>
    </p:spTree>
    <p:extLst>
      <p:ext uri="{BB962C8B-B14F-4D97-AF65-F5344CB8AC3E}">
        <p14:creationId xmlns:p14="http://schemas.microsoft.com/office/powerpoint/2010/main" val="2891911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FINDINGS</a:t>
            </a:r>
            <a:endParaRPr lang="en-GB" dirty="0"/>
          </a:p>
        </p:txBody>
      </p:sp>
      <p:sp>
        <p:nvSpPr>
          <p:cNvPr id="4" name="Text Placeholder 3"/>
          <p:cNvSpPr>
            <a:spLocks noGrp="1"/>
          </p:cNvSpPr>
          <p:nvPr>
            <p:ph type="body" idx="1"/>
          </p:nvPr>
        </p:nvSpPr>
        <p:spPr>
          <a:xfrm>
            <a:off x="457200" y="1905000"/>
            <a:ext cx="8193087" cy="1338262"/>
          </a:xfrm>
        </p:spPr>
        <p:txBody>
          <a:bodyPr>
            <a:normAutofit/>
          </a:bodyPr>
          <a:lstStyle/>
          <a:p>
            <a:pPr algn="ctr"/>
            <a:r>
              <a:rPr lang="en-US" sz="3200" dirty="0" smtClean="0"/>
              <a:t>HOW DO  YEAR 1 PUPILS IN SK KUNAK 2 PERCEIVE READING?</a:t>
            </a:r>
            <a:endParaRPr lang="en-GB" sz="3200" dirty="0"/>
          </a:p>
        </p:txBody>
      </p:sp>
    </p:spTree>
    <p:extLst>
      <p:ext uri="{BB962C8B-B14F-4D97-AF65-F5344CB8AC3E}">
        <p14:creationId xmlns:p14="http://schemas.microsoft.com/office/powerpoint/2010/main" val="1466864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2" y="228600"/>
            <a:ext cx="8208818" cy="1524000"/>
          </a:xfrm>
        </p:spPr>
        <p:txBody>
          <a:bodyPr>
            <a:noAutofit/>
          </a:bodyPr>
          <a:lstStyle/>
          <a:p>
            <a:pPr marL="0" indent="0" algn="ctr">
              <a:buNone/>
            </a:pPr>
            <a:endParaRPr lang="en-US" dirty="0" smtClean="0"/>
          </a:p>
          <a:p>
            <a:pPr marL="0" indent="0" algn="ctr" fontAlgn="base">
              <a:buNone/>
            </a:pPr>
            <a:r>
              <a:rPr lang="en-US" i="1" dirty="0" smtClean="0"/>
              <a:t>“There </a:t>
            </a:r>
            <a:r>
              <a:rPr lang="en-US" i="1" dirty="0"/>
              <a:t>is more treasure in books than in all the pirate's loot on Treasure Island</a:t>
            </a:r>
            <a:r>
              <a:rPr lang="en-US" i="1" dirty="0" smtClean="0"/>
              <a:t>.”</a:t>
            </a:r>
            <a:endParaRPr lang="en-US" i="1" dirty="0"/>
          </a:p>
          <a:p>
            <a:pPr marL="0" indent="0" algn="ctr" fontAlgn="base">
              <a:buNone/>
            </a:pPr>
            <a:r>
              <a:rPr lang="en-US" dirty="0" smtClean="0"/>
              <a:t>~ Walt </a:t>
            </a:r>
            <a:r>
              <a:rPr lang="en-US" dirty="0"/>
              <a:t>Disney</a:t>
            </a:r>
          </a:p>
          <a:p>
            <a:pPr marL="0" indent="0" algn="ctr">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2" y="1905000"/>
            <a:ext cx="8229600" cy="3352800"/>
          </a:xfrm>
          <a:prstGeom prst="rect">
            <a:avLst/>
          </a:prstGeom>
        </p:spPr>
      </p:pic>
      <p:sp>
        <p:nvSpPr>
          <p:cNvPr id="5" name="Content Placeholder 2"/>
          <p:cNvSpPr txBox="1">
            <a:spLocks/>
          </p:cNvSpPr>
          <p:nvPr/>
        </p:nvSpPr>
        <p:spPr>
          <a:xfrm>
            <a:off x="838200" y="4959927"/>
            <a:ext cx="7772400" cy="12192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endParaRPr lang="en-GB" sz="3200" dirty="0"/>
          </a:p>
        </p:txBody>
      </p:sp>
      <p:sp>
        <p:nvSpPr>
          <p:cNvPr id="6" name="Content Placeholder 2"/>
          <p:cNvSpPr txBox="1">
            <a:spLocks/>
          </p:cNvSpPr>
          <p:nvPr/>
        </p:nvSpPr>
        <p:spPr>
          <a:xfrm>
            <a:off x="685800" y="5334755"/>
            <a:ext cx="7772400" cy="1190735"/>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endParaRPr lang="en-US" sz="2000" dirty="0" smtClean="0"/>
          </a:p>
        </p:txBody>
      </p:sp>
      <p:sp>
        <p:nvSpPr>
          <p:cNvPr id="7" name="Content Placeholder 2"/>
          <p:cNvSpPr txBox="1">
            <a:spLocks/>
          </p:cNvSpPr>
          <p:nvPr/>
        </p:nvSpPr>
        <p:spPr>
          <a:xfrm>
            <a:off x="477982" y="4959927"/>
            <a:ext cx="8229600" cy="1537855"/>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endParaRPr lang="en-US" sz="2000" dirty="0" smtClean="0"/>
          </a:p>
          <a:p>
            <a:pPr marL="0" indent="0" algn="ctr">
              <a:buFont typeface="Wingdings 2" pitchFamily="18" charset="2"/>
              <a:buNone/>
            </a:pPr>
            <a:r>
              <a:rPr lang="en-US" sz="2000" dirty="0" smtClean="0"/>
              <a:t>From ‘Mr. Fitz Comic Strip’ by David Lee </a:t>
            </a:r>
            <a:r>
              <a:rPr lang="en-US" sz="2000" dirty="0" err="1" smtClean="0"/>
              <a:t>Finkle</a:t>
            </a:r>
            <a:endParaRPr lang="en-US" sz="2000" dirty="0" smtClean="0"/>
          </a:p>
          <a:p>
            <a:pPr marL="0" indent="0" algn="ctr">
              <a:buFont typeface="Wingdings 2" pitchFamily="18" charset="2"/>
              <a:buNone/>
            </a:pPr>
            <a:r>
              <a:rPr lang="en-US" sz="2000" dirty="0" smtClean="0"/>
              <a:t>Facebook: Mr. Fitz Comic Strip</a:t>
            </a:r>
          </a:p>
          <a:p>
            <a:pPr marL="0" indent="0" algn="ctr">
              <a:buNone/>
            </a:pPr>
            <a:r>
              <a:rPr lang="en-US" sz="2000" dirty="0"/>
              <a:t>Website: </a:t>
            </a:r>
            <a:r>
              <a:rPr lang="en-US" sz="2000" dirty="0">
                <a:hlinkClick r:id="rId3"/>
              </a:rPr>
              <a:t>http://www.mrfitz.com</a:t>
            </a:r>
            <a:r>
              <a:rPr lang="en-US" sz="2000" dirty="0" smtClean="0">
                <a:hlinkClick r:id="rId3"/>
              </a:rPr>
              <a:t>/</a:t>
            </a:r>
            <a:r>
              <a:rPr lang="en-US" sz="2000" dirty="0" smtClean="0"/>
              <a:t> </a:t>
            </a:r>
            <a:endParaRPr lang="en-GB" sz="2000" dirty="0"/>
          </a:p>
        </p:txBody>
      </p:sp>
    </p:spTree>
    <p:extLst>
      <p:ext uri="{BB962C8B-B14F-4D97-AF65-F5344CB8AC3E}">
        <p14:creationId xmlns:p14="http://schemas.microsoft.com/office/powerpoint/2010/main" val="2123480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990600"/>
            <a:ext cx="6637468" cy="757704"/>
          </a:xfrm>
        </p:spPr>
        <p:txBody>
          <a:bodyPr/>
          <a:lstStyle/>
          <a:p>
            <a:pPr algn="ctr"/>
            <a:r>
              <a:rPr lang="en-US" dirty="0" smtClean="0"/>
              <a:t>REFLECTION</a:t>
            </a:r>
            <a:endParaRPr lang="en-GB" dirty="0"/>
          </a:p>
        </p:txBody>
      </p:sp>
      <p:sp>
        <p:nvSpPr>
          <p:cNvPr id="7" name="Text Placeholder 6"/>
          <p:cNvSpPr>
            <a:spLocks noGrp="1"/>
          </p:cNvSpPr>
          <p:nvPr>
            <p:ph type="body" idx="1"/>
          </p:nvPr>
        </p:nvSpPr>
        <p:spPr>
          <a:xfrm>
            <a:off x="1246339" y="2286000"/>
            <a:ext cx="6637467" cy="914400"/>
          </a:xfrm>
        </p:spPr>
        <p:txBody>
          <a:bodyPr>
            <a:normAutofit/>
          </a:bodyPr>
          <a:lstStyle/>
          <a:p>
            <a:pPr algn="ctr"/>
            <a:r>
              <a:rPr lang="en-US" sz="4000" dirty="0" smtClean="0"/>
              <a:t>Looking back…</a:t>
            </a:r>
            <a:endParaRPr lang="en-GB"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10000"/>
            <a:ext cx="22669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49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429000" y="2919845"/>
            <a:ext cx="2286000" cy="106680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Looking back…</a:t>
            </a:r>
            <a:endParaRPr lang="en-GB" dirty="0"/>
          </a:p>
        </p:txBody>
      </p:sp>
      <p:sp>
        <p:nvSpPr>
          <p:cNvPr id="7" name="Oval 6"/>
          <p:cNvSpPr/>
          <p:nvPr/>
        </p:nvSpPr>
        <p:spPr>
          <a:xfrm>
            <a:off x="2286000" y="1662545"/>
            <a:ext cx="1295400" cy="838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Before</a:t>
            </a:r>
            <a:endParaRPr lang="en-GB" dirty="0"/>
          </a:p>
        </p:txBody>
      </p:sp>
      <p:sp>
        <p:nvSpPr>
          <p:cNvPr id="8" name="Rectangle 7"/>
          <p:cNvSpPr/>
          <p:nvPr/>
        </p:nvSpPr>
        <p:spPr>
          <a:xfrm>
            <a:off x="609600" y="2483427"/>
            <a:ext cx="133003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2"/>
                </a:solidFill>
              </a:rPr>
              <a:t>Doubts</a:t>
            </a:r>
            <a:endParaRPr lang="en-GB" dirty="0">
              <a:solidFill>
                <a:schemeClr val="tx2"/>
              </a:solidFill>
            </a:endParaRPr>
          </a:p>
        </p:txBody>
      </p:sp>
      <p:sp>
        <p:nvSpPr>
          <p:cNvPr id="10" name="Rectangle 9"/>
          <p:cNvSpPr/>
          <p:nvPr/>
        </p:nvSpPr>
        <p:spPr>
          <a:xfrm>
            <a:off x="568036" y="1219200"/>
            <a:ext cx="1530926"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Obstacles</a:t>
            </a:r>
            <a:endParaRPr lang="en-GB" dirty="0"/>
          </a:p>
        </p:txBody>
      </p:sp>
      <p:sp>
        <p:nvSpPr>
          <p:cNvPr id="11" name="Oval 10"/>
          <p:cNvSpPr/>
          <p:nvPr/>
        </p:nvSpPr>
        <p:spPr>
          <a:xfrm>
            <a:off x="6040582" y="1783772"/>
            <a:ext cx="1295400" cy="838200"/>
          </a:xfrm>
          <a:prstGeom prst="ellipse">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During</a:t>
            </a:r>
            <a:endParaRPr lang="en-GB" dirty="0"/>
          </a:p>
        </p:txBody>
      </p:sp>
      <p:sp>
        <p:nvSpPr>
          <p:cNvPr id="12" name="Rectangle 11"/>
          <p:cNvSpPr/>
          <p:nvPr/>
        </p:nvSpPr>
        <p:spPr>
          <a:xfrm>
            <a:off x="6553200" y="921327"/>
            <a:ext cx="1465118" cy="5957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2"/>
                </a:solidFill>
              </a:rPr>
              <a:t>Solutions to problems</a:t>
            </a:r>
            <a:endParaRPr lang="en-GB" dirty="0">
              <a:solidFill>
                <a:schemeClr val="tx2"/>
              </a:solidFill>
            </a:endParaRPr>
          </a:p>
        </p:txBody>
      </p:sp>
      <p:sp>
        <p:nvSpPr>
          <p:cNvPr id="13" name="Rectangle 12"/>
          <p:cNvSpPr/>
          <p:nvPr/>
        </p:nvSpPr>
        <p:spPr>
          <a:xfrm>
            <a:off x="6643255" y="2940627"/>
            <a:ext cx="1530926"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Discovery</a:t>
            </a:r>
            <a:endParaRPr lang="en-GB" dirty="0"/>
          </a:p>
        </p:txBody>
      </p:sp>
      <p:sp>
        <p:nvSpPr>
          <p:cNvPr id="14" name="Oval 13"/>
          <p:cNvSpPr/>
          <p:nvPr/>
        </p:nvSpPr>
        <p:spPr>
          <a:xfrm>
            <a:off x="4055919" y="4537368"/>
            <a:ext cx="1295400" cy="838200"/>
          </a:xfrm>
          <a:prstGeom prst="ellipse">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After</a:t>
            </a:r>
            <a:endParaRPr lang="en-GB" dirty="0"/>
          </a:p>
        </p:txBody>
      </p:sp>
      <p:sp>
        <p:nvSpPr>
          <p:cNvPr id="15" name="Rectangle 14"/>
          <p:cNvSpPr/>
          <p:nvPr/>
        </p:nvSpPr>
        <p:spPr>
          <a:xfrm>
            <a:off x="5715000" y="5562612"/>
            <a:ext cx="1330036" cy="6857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2"/>
                </a:solidFill>
              </a:rPr>
              <a:t>What did I learn?</a:t>
            </a:r>
            <a:endParaRPr lang="en-GB" dirty="0">
              <a:solidFill>
                <a:schemeClr val="tx2"/>
              </a:solidFill>
            </a:endParaRPr>
          </a:p>
        </p:txBody>
      </p:sp>
      <p:sp>
        <p:nvSpPr>
          <p:cNvPr id="16" name="Rectangle 15"/>
          <p:cNvSpPr/>
          <p:nvPr/>
        </p:nvSpPr>
        <p:spPr>
          <a:xfrm>
            <a:off x="2524993" y="5604168"/>
            <a:ext cx="1530926" cy="6442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How did I feel?</a:t>
            </a:r>
            <a:endParaRPr lang="en-GB" dirty="0"/>
          </a:p>
        </p:txBody>
      </p:sp>
      <p:cxnSp>
        <p:nvCxnSpPr>
          <p:cNvPr id="18" name="Straight Arrow Connector 17"/>
          <p:cNvCxnSpPr/>
          <p:nvPr/>
        </p:nvCxnSpPr>
        <p:spPr>
          <a:xfrm flipH="1" flipV="1">
            <a:off x="3290456" y="2469572"/>
            <a:ext cx="519544" cy="5645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V="1">
            <a:off x="5562600" y="2500745"/>
            <a:ext cx="609600" cy="5334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6" idx="1"/>
            <a:endCxn id="14" idx="0"/>
          </p:cNvCxnSpPr>
          <p:nvPr/>
        </p:nvCxnSpPr>
        <p:spPr>
          <a:xfrm>
            <a:off x="4572000" y="3985509"/>
            <a:ext cx="131619" cy="5518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Connector 28"/>
          <p:cNvCxnSpPr>
            <a:stCxn id="7" idx="1"/>
            <a:endCxn id="10" idx="3"/>
          </p:cNvCxnSpPr>
          <p:nvPr/>
        </p:nvCxnSpPr>
        <p:spPr>
          <a:xfrm flipH="1" flipV="1">
            <a:off x="2098962" y="1447800"/>
            <a:ext cx="376745" cy="337497"/>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Straight Connector 30"/>
          <p:cNvCxnSpPr>
            <a:stCxn id="7" idx="3"/>
            <a:endCxn id="8" idx="3"/>
          </p:cNvCxnSpPr>
          <p:nvPr/>
        </p:nvCxnSpPr>
        <p:spPr>
          <a:xfrm flipH="1">
            <a:off x="1939636" y="2377993"/>
            <a:ext cx="536071" cy="334034"/>
          </a:xfrm>
          <a:prstGeom prst="line">
            <a:avLst/>
          </a:prstGeom>
        </p:spPr>
        <p:style>
          <a:lnRef idx="3">
            <a:schemeClr val="accent3"/>
          </a:lnRef>
          <a:fillRef idx="0">
            <a:schemeClr val="accent3"/>
          </a:fillRef>
          <a:effectRef idx="2">
            <a:schemeClr val="accent3"/>
          </a:effectRef>
          <a:fontRef idx="minor">
            <a:schemeClr val="tx1"/>
          </a:fontRef>
        </p:style>
      </p:cxnSp>
      <p:cxnSp>
        <p:nvCxnSpPr>
          <p:cNvPr id="33" name="Straight Connector 32"/>
          <p:cNvCxnSpPr>
            <a:stCxn id="11" idx="0"/>
          </p:cNvCxnSpPr>
          <p:nvPr/>
        </p:nvCxnSpPr>
        <p:spPr>
          <a:xfrm flipV="1">
            <a:off x="6688282" y="1517072"/>
            <a:ext cx="169718" cy="2667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Straight Connector 34"/>
          <p:cNvCxnSpPr>
            <a:stCxn id="11" idx="4"/>
          </p:cNvCxnSpPr>
          <p:nvPr/>
        </p:nvCxnSpPr>
        <p:spPr>
          <a:xfrm>
            <a:off x="6688282" y="2621972"/>
            <a:ext cx="356754" cy="318655"/>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a:stCxn id="14" idx="3"/>
          </p:cNvCxnSpPr>
          <p:nvPr/>
        </p:nvCxnSpPr>
        <p:spPr>
          <a:xfrm flipH="1">
            <a:off x="3886200" y="5252816"/>
            <a:ext cx="359426" cy="351352"/>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a:stCxn id="14" idx="5"/>
          </p:cNvCxnSpPr>
          <p:nvPr/>
        </p:nvCxnSpPr>
        <p:spPr>
          <a:xfrm>
            <a:off x="5161612" y="5252816"/>
            <a:ext cx="553388" cy="309796"/>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8808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792162"/>
          </a:xfrm>
        </p:spPr>
        <p:txBody>
          <a:bodyPr>
            <a:normAutofit/>
          </a:bodyPr>
          <a:lstStyle/>
          <a:p>
            <a:r>
              <a:rPr lang="en-US" dirty="0" smtClean="0"/>
              <a:t>It’s never too early…</a:t>
            </a:r>
            <a:endParaRPr lang="en-GB" dirty="0"/>
          </a:p>
        </p:txBody>
      </p:sp>
      <p:sp>
        <p:nvSpPr>
          <p:cNvPr id="5" name="Content Placeholder 4"/>
          <p:cNvSpPr>
            <a:spLocks noGrp="1"/>
          </p:cNvSpPr>
          <p:nvPr>
            <p:ph idx="1"/>
          </p:nvPr>
        </p:nvSpPr>
        <p:spPr>
          <a:xfrm>
            <a:off x="477982" y="1219200"/>
            <a:ext cx="8208818" cy="1066800"/>
          </a:xfrm>
        </p:spPr>
        <p:txBody>
          <a:bodyPr>
            <a:normAutofit fontScale="92500" lnSpcReduction="10000"/>
          </a:bodyPr>
          <a:lstStyle/>
          <a:p>
            <a:pPr marL="0" indent="0" algn="ctr" fontAlgn="base">
              <a:buNone/>
            </a:pPr>
            <a:r>
              <a:rPr lang="en-US" dirty="0"/>
              <a:t>"</a:t>
            </a:r>
            <a:r>
              <a:rPr lang="en-US" i="1" dirty="0"/>
              <a:t>There are many little ways to enlarge your child's world. Love of books is the best of all</a:t>
            </a:r>
            <a:r>
              <a:rPr lang="en-US" dirty="0"/>
              <a:t>."</a:t>
            </a:r>
          </a:p>
          <a:p>
            <a:pPr marL="0" indent="0" algn="ctr" fontAlgn="base">
              <a:buNone/>
            </a:pPr>
            <a:r>
              <a:rPr lang="en-US" dirty="0" smtClean="0"/>
              <a:t>~ Jacqueline </a:t>
            </a:r>
            <a:r>
              <a:rPr lang="en-US" dirty="0"/>
              <a:t>Kennedy</a:t>
            </a:r>
          </a:p>
          <a:p>
            <a:pPr marL="0" indent="0" algn="ctr">
              <a:buNone/>
            </a:pPr>
            <a:endParaRPr lang="en-GB"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17" t="16989" r="5741" b="9687"/>
          <a:stretch/>
        </p:blipFill>
        <p:spPr>
          <a:xfrm>
            <a:off x="457200" y="2286000"/>
            <a:ext cx="8229600" cy="2971800"/>
          </a:xfrm>
          <a:prstGeom prst="rect">
            <a:avLst/>
          </a:prstGeom>
        </p:spPr>
      </p:pic>
      <p:sp>
        <p:nvSpPr>
          <p:cNvPr id="7" name="Content Placeholder 2"/>
          <p:cNvSpPr txBox="1">
            <a:spLocks/>
          </p:cNvSpPr>
          <p:nvPr/>
        </p:nvSpPr>
        <p:spPr>
          <a:xfrm>
            <a:off x="477982" y="4959927"/>
            <a:ext cx="8229600" cy="1537855"/>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lgn="ctr">
              <a:buFont typeface="Wingdings 2" pitchFamily="18" charset="2"/>
              <a:buNone/>
            </a:pPr>
            <a:endParaRPr lang="en-US" sz="2000" dirty="0" smtClean="0"/>
          </a:p>
          <a:p>
            <a:pPr marL="0" indent="0" algn="ctr">
              <a:buFont typeface="Wingdings 2" pitchFamily="18" charset="2"/>
              <a:buNone/>
            </a:pPr>
            <a:r>
              <a:rPr lang="en-US" sz="2000" dirty="0" smtClean="0"/>
              <a:t>From ‘Mr. Fitz Comic Strip’ by David Lee </a:t>
            </a:r>
            <a:r>
              <a:rPr lang="en-US" sz="2000" dirty="0" err="1" smtClean="0"/>
              <a:t>Finkle</a:t>
            </a:r>
            <a:endParaRPr lang="en-US" sz="2000" dirty="0" smtClean="0"/>
          </a:p>
          <a:p>
            <a:pPr marL="0" indent="0" algn="ctr">
              <a:buFont typeface="Wingdings 2" pitchFamily="18" charset="2"/>
              <a:buNone/>
            </a:pPr>
            <a:r>
              <a:rPr lang="en-US" sz="2000" dirty="0" smtClean="0"/>
              <a:t>Facebook: Mr. Fitz Comic Strip</a:t>
            </a:r>
          </a:p>
          <a:p>
            <a:pPr marL="0" indent="0" algn="ctr">
              <a:buNone/>
            </a:pPr>
            <a:r>
              <a:rPr lang="en-US" sz="2000" dirty="0"/>
              <a:t>Website: </a:t>
            </a:r>
            <a:r>
              <a:rPr lang="en-US" sz="2000" dirty="0">
                <a:hlinkClick r:id="rId3"/>
              </a:rPr>
              <a:t>http://www.mrfitz.com</a:t>
            </a:r>
            <a:r>
              <a:rPr lang="en-US" sz="2000" dirty="0" smtClean="0">
                <a:hlinkClick r:id="rId3"/>
              </a:rPr>
              <a:t>/</a:t>
            </a:r>
            <a:r>
              <a:rPr lang="en-US" sz="2000" dirty="0" smtClean="0"/>
              <a:t> </a:t>
            </a:r>
            <a:endParaRPr lang="en-GB" sz="2000" dirty="0"/>
          </a:p>
        </p:txBody>
      </p:sp>
    </p:spTree>
    <p:extLst>
      <p:ext uri="{BB962C8B-B14F-4D97-AF65-F5344CB8AC3E}">
        <p14:creationId xmlns:p14="http://schemas.microsoft.com/office/powerpoint/2010/main" val="2684193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276600" cy="801136"/>
          </a:xfrm>
        </p:spPr>
        <p:txBody>
          <a:bodyPr/>
          <a:lstStyle/>
          <a:p>
            <a:r>
              <a:rPr lang="en-US" dirty="0" smtClean="0"/>
              <a:t>References</a:t>
            </a:r>
            <a:endParaRPr lang="en-GB" dirty="0"/>
          </a:p>
        </p:txBody>
      </p:sp>
      <p:sp>
        <p:nvSpPr>
          <p:cNvPr id="3" name="Content Placeholder 2"/>
          <p:cNvSpPr>
            <a:spLocks noGrp="1"/>
          </p:cNvSpPr>
          <p:nvPr>
            <p:ph idx="1"/>
          </p:nvPr>
        </p:nvSpPr>
        <p:spPr>
          <a:xfrm>
            <a:off x="609600" y="1371600"/>
            <a:ext cx="8001000" cy="4114800"/>
          </a:xfrm>
        </p:spPr>
        <p:txBody>
          <a:bodyPr>
            <a:noAutofit/>
          </a:bodyPr>
          <a:lstStyle/>
          <a:p>
            <a:pPr marL="0" marR="0" indent="0" algn="just">
              <a:lnSpc>
                <a:spcPct val="115000"/>
              </a:lnSpc>
              <a:spcBef>
                <a:spcPts val="600"/>
              </a:spcBef>
              <a:spcAft>
                <a:spcPts val="600"/>
              </a:spcAft>
              <a:buNone/>
            </a:pPr>
            <a:r>
              <a:rPr lang="en-GB" sz="2000" dirty="0" smtClean="0">
                <a:latin typeface="+mj-lt"/>
                <a:ea typeface="Calibri"/>
                <a:cs typeface="Times New Roman"/>
              </a:rPr>
              <a:t>British </a:t>
            </a:r>
            <a:r>
              <a:rPr lang="en-GB" sz="2000" dirty="0">
                <a:latin typeface="+mj-lt"/>
                <a:ea typeface="Calibri"/>
                <a:cs typeface="Times New Roman"/>
              </a:rPr>
              <a:t>Council. (2012). </a:t>
            </a:r>
            <a:r>
              <a:rPr lang="en-GB" sz="2000" i="1" dirty="0" err="1">
                <a:latin typeface="+mj-lt"/>
                <a:ea typeface="Calibri"/>
                <a:cs typeface="Times New Roman"/>
              </a:rPr>
              <a:t>LearnEnglish</a:t>
            </a:r>
            <a:r>
              <a:rPr lang="en-GB" sz="2000" i="1" dirty="0">
                <a:latin typeface="+mj-lt"/>
                <a:ea typeface="Calibri"/>
                <a:cs typeface="Times New Roman"/>
              </a:rPr>
              <a:t> Family Workshops: </a:t>
            </a:r>
            <a:r>
              <a:rPr lang="en-GB" sz="2000" i="1" dirty="0" smtClean="0">
                <a:latin typeface="+mj-lt"/>
                <a:ea typeface="Calibri"/>
                <a:cs typeface="Times New Roman"/>
              </a:rPr>
              <a:t>	Parental </a:t>
            </a:r>
            <a:r>
              <a:rPr lang="en-GB" sz="2000" i="1" dirty="0">
                <a:latin typeface="+mj-lt"/>
                <a:ea typeface="Calibri"/>
                <a:cs typeface="Times New Roman"/>
              </a:rPr>
              <a:t>Involvement in </a:t>
            </a:r>
            <a:r>
              <a:rPr lang="en-GB" sz="2000" i="1" dirty="0" smtClean="0">
                <a:latin typeface="+mj-lt"/>
                <a:ea typeface="Calibri"/>
                <a:cs typeface="Times New Roman"/>
              </a:rPr>
              <a:t>Reading</a:t>
            </a:r>
            <a:r>
              <a:rPr lang="en-GB" sz="2000" i="1" dirty="0">
                <a:latin typeface="+mj-lt"/>
                <a:ea typeface="Calibri"/>
                <a:cs typeface="Times New Roman"/>
              </a:rPr>
              <a:t>.</a:t>
            </a:r>
            <a:r>
              <a:rPr lang="en-GB" sz="2000" dirty="0">
                <a:latin typeface="+mj-lt"/>
                <a:ea typeface="Calibri"/>
                <a:cs typeface="Times New Roman"/>
              </a:rPr>
              <a:t> British Council.</a:t>
            </a:r>
          </a:p>
          <a:p>
            <a:pPr marL="0" marR="0" indent="0" algn="just">
              <a:lnSpc>
                <a:spcPct val="115000"/>
              </a:lnSpc>
              <a:spcBef>
                <a:spcPts val="600"/>
              </a:spcBef>
              <a:spcAft>
                <a:spcPts val="600"/>
              </a:spcAft>
              <a:buNone/>
            </a:pPr>
            <a:r>
              <a:rPr lang="en-GB" sz="2000" dirty="0" smtClean="0">
                <a:latin typeface="+mj-lt"/>
                <a:ea typeface="Calibri"/>
                <a:cs typeface="Times New Roman"/>
              </a:rPr>
              <a:t>Clark</a:t>
            </a:r>
            <a:r>
              <a:rPr lang="en-GB" sz="2000" dirty="0">
                <a:latin typeface="+mj-lt"/>
                <a:ea typeface="Calibri"/>
                <a:cs typeface="Times New Roman"/>
              </a:rPr>
              <a:t>, C. (2007). </a:t>
            </a:r>
            <a:r>
              <a:rPr lang="en-GB" sz="2000" i="1" dirty="0">
                <a:latin typeface="+mj-lt"/>
                <a:ea typeface="Calibri"/>
                <a:cs typeface="Times New Roman"/>
              </a:rPr>
              <a:t>Why Families Matter to Literacy - A Brief </a:t>
            </a:r>
            <a:r>
              <a:rPr lang="en-GB" sz="2000" i="1" dirty="0" smtClean="0">
                <a:latin typeface="+mj-lt"/>
                <a:ea typeface="Calibri"/>
                <a:cs typeface="Times New Roman"/>
              </a:rPr>
              <a:t>	Research </a:t>
            </a:r>
            <a:r>
              <a:rPr lang="en-GB" sz="2000" i="1" dirty="0">
                <a:latin typeface="+mj-lt"/>
                <a:ea typeface="Calibri"/>
                <a:cs typeface="Times New Roman"/>
              </a:rPr>
              <a:t>Summary.</a:t>
            </a:r>
            <a:r>
              <a:rPr lang="en-GB" sz="2000" dirty="0">
                <a:latin typeface="+mj-lt"/>
                <a:ea typeface="Calibri"/>
                <a:cs typeface="Times New Roman"/>
              </a:rPr>
              <a:t> </a:t>
            </a:r>
            <a:r>
              <a:rPr lang="en-GB" sz="2000" dirty="0" smtClean="0">
                <a:latin typeface="+mj-lt"/>
                <a:ea typeface="Calibri"/>
                <a:cs typeface="Times New Roman"/>
              </a:rPr>
              <a:t>London</a:t>
            </a:r>
            <a:r>
              <a:rPr lang="en-GB" sz="2000" dirty="0">
                <a:latin typeface="+mj-lt"/>
                <a:ea typeface="Calibri"/>
                <a:cs typeface="Times New Roman"/>
              </a:rPr>
              <a:t>: National Literacy Trust.</a:t>
            </a:r>
          </a:p>
          <a:p>
            <a:pPr marL="0" marR="0" indent="0" algn="just">
              <a:lnSpc>
                <a:spcPct val="115000"/>
              </a:lnSpc>
              <a:spcBef>
                <a:spcPts val="600"/>
              </a:spcBef>
              <a:spcAft>
                <a:spcPts val="600"/>
              </a:spcAft>
              <a:buNone/>
            </a:pPr>
            <a:r>
              <a:rPr lang="en-GB" sz="2000" dirty="0">
                <a:latin typeface="+mj-lt"/>
                <a:ea typeface="Calibri"/>
                <a:cs typeface="Times New Roman"/>
              </a:rPr>
              <a:t>Clark, C., &amp; </a:t>
            </a:r>
            <a:r>
              <a:rPr lang="en-GB" sz="2000" dirty="0" err="1">
                <a:latin typeface="+mj-lt"/>
                <a:ea typeface="Calibri"/>
                <a:cs typeface="Times New Roman"/>
              </a:rPr>
              <a:t>Rumbold</a:t>
            </a:r>
            <a:r>
              <a:rPr lang="en-GB" sz="2000" dirty="0">
                <a:latin typeface="+mj-lt"/>
                <a:ea typeface="Calibri"/>
                <a:cs typeface="Times New Roman"/>
              </a:rPr>
              <a:t>, K. (2006). </a:t>
            </a:r>
            <a:r>
              <a:rPr lang="en-GB" sz="2000" i="1" dirty="0">
                <a:latin typeface="+mj-lt"/>
                <a:ea typeface="Calibri"/>
                <a:cs typeface="Times New Roman"/>
              </a:rPr>
              <a:t>Reading for Pleasure: A </a:t>
            </a:r>
            <a:r>
              <a:rPr lang="en-GB" sz="2000" i="1" dirty="0" smtClean="0">
                <a:latin typeface="+mj-lt"/>
                <a:ea typeface="Calibri"/>
                <a:cs typeface="Times New Roman"/>
              </a:rPr>
              <a:t>	Research Overview.</a:t>
            </a:r>
            <a:r>
              <a:rPr lang="en-GB" sz="2000" dirty="0">
                <a:latin typeface="+mj-lt"/>
                <a:ea typeface="Calibri"/>
                <a:cs typeface="Times New Roman"/>
              </a:rPr>
              <a:t> </a:t>
            </a:r>
            <a:r>
              <a:rPr lang="en-GB" sz="2000" dirty="0" smtClean="0">
                <a:latin typeface="+mj-lt"/>
                <a:ea typeface="Calibri"/>
                <a:cs typeface="Times New Roman"/>
              </a:rPr>
              <a:t>National </a:t>
            </a:r>
            <a:r>
              <a:rPr lang="en-GB" sz="2000" dirty="0">
                <a:latin typeface="+mj-lt"/>
                <a:ea typeface="Calibri"/>
                <a:cs typeface="Times New Roman"/>
              </a:rPr>
              <a:t>Literacy Trust.</a:t>
            </a:r>
          </a:p>
          <a:p>
            <a:pPr marL="0" marR="0" indent="0" algn="just">
              <a:lnSpc>
                <a:spcPct val="115000"/>
              </a:lnSpc>
              <a:spcBef>
                <a:spcPts val="600"/>
              </a:spcBef>
              <a:spcAft>
                <a:spcPts val="600"/>
              </a:spcAft>
              <a:buNone/>
            </a:pPr>
            <a:r>
              <a:rPr lang="en-GB" sz="2000" dirty="0">
                <a:latin typeface="+mj-lt"/>
                <a:ea typeface="Calibri"/>
                <a:cs typeface="Times New Roman"/>
              </a:rPr>
              <a:t>Close, R. (2001). </a:t>
            </a:r>
            <a:r>
              <a:rPr lang="en-GB" sz="2000" i="1" dirty="0">
                <a:latin typeface="+mj-lt"/>
                <a:ea typeface="Calibri"/>
                <a:cs typeface="Times New Roman"/>
              </a:rPr>
              <a:t>Parental Involvement and Literacy </a:t>
            </a:r>
            <a:r>
              <a:rPr lang="en-GB" sz="2000" i="1" dirty="0" smtClean="0">
                <a:latin typeface="+mj-lt"/>
                <a:ea typeface="Calibri"/>
                <a:cs typeface="Times New Roman"/>
              </a:rPr>
              <a:t>	Achievement</a:t>
            </a:r>
            <a:r>
              <a:rPr lang="en-GB" sz="2000" i="1" dirty="0">
                <a:latin typeface="+mj-lt"/>
                <a:ea typeface="Calibri"/>
                <a:cs typeface="Times New Roman"/>
              </a:rPr>
              <a:t>.</a:t>
            </a:r>
            <a:r>
              <a:rPr lang="en-GB" sz="2000" dirty="0">
                <a:latin typeface="+mj-lt"/>
                <a:ea typeface="Calibri"/>
                <a:cs typeface="Times New Roman"/>
              </a:rPr>
              <a:t> London: </a:t>
            </a:r>
            <a:r>
              <a:rPr lang="en-GB" sz="2000" dirty="0" smtClean="0">
                <a:latin typeface="+mj-lt"/>
                <a:ea typeface="Calibri"/>
                <a:cs typeface="Times New Roman"/>
              </a:rPr>
              <a:t>National </a:t>
            </a:r>
            <a:r>
              <a:rPr lang="en-GB" sz="2000" dirty="0">
                <a:latin typeface="+mj-lt"/>
                <a:ea typeface="Calibri"/>
                <a:cs typeface="Times New Roman"/>
              </a:rPr>
              <a:t>Literacy Trust</a:t>
            </a:r>
            <a:r>
              <a:rPr lang="en-GB" sz="2000" dirty="0" smtClean="0">
                <a:latin typeface="+mj-lt"/>
                <a:ea typeface="Calibri"/>
                <a:cs typeface="Times New Roman"/>
              </a:rPr>
              <a:t>.</a:t>
            </a:r>
            <a:endParaRPr lang="en-GB" sz="2000" dirty="0">
              <a:latin typeface="+mj-lt"/>
              <a:ea typeface="Calibri"/>
              <a:cs typeface="Times New Roman"/>
            </a:endParaRPr>
          </a:p>
          <a:p>
            <a:pPr marL="0" marR="0" indent="0" algn="just">
              <a:lnSpc>
                <a:spcPct val="115000"/>
              </a:lnSpc>
              <a:spcBef>
                <a:spcPts val="600"/>
              </a:spcBef>
              <a:spcAft>
                <a:spcPts val="600"/>
              </a:spcAft>
              <a:buNone/>
            </a:pPr>
            <a:r>
              <a:rPr lang="en-US" sz="2000" dirty="0" err="1" smtClean="0">
                <a:latin typeface="+mj-lt"/>
                <a:ea typeface="Calibri"/>
                <a:cs typeface="Times New Roman"/>
              </a:rPr>
              <a:t>Krashen</a:t>
            </a:r>
            <a:r>
              <a:rPr lang="en-US" sz="2000" dirty="0" smtClean="0">
                <a:latin typeface="+mj-lt"/>
                <a:ea typeface="Calibri"/>
                <a:cs typeface="Times New Roman"/>
              </a:rPr>
              <a:t>, S. (1993). </a:t>
            </a:r>
            <a:r>
              <a:rPr lang="en-US" sz="2000" i="1" dirty="0" smtClean="0">
                <a:latin typeface="+mj-lt"/>
                <a:ea typeface="Calibri"/>
                <a:cs typeface="Times New Roman"/>
              </a:rPr>
              <a:t>The Power of Reading</a:t>
            </a:r>
            <a:r>
              <a:rPr lang="en-US" sz="2000" dirty="0" smtClean="0">
                <a:latin typeface="+mj-lt"/>
                <a:ea typeface="Calibri"/>
                <a:cs typeface="Times New Roman"/>
              </a:rPr>
              <a:t>. Englewood, Col.: 	Libraries Unlimited, Inc.</a:t>
            </a:r>
          </a:p>
          <a:p>
            <a:pPr marL="0" marR="0" indent="0" algn="just">
              <a:lnSpc>
                <a:spcPct val="115000"/>
              </a:lnSpc>
              <a:spcBef>
                <a:spcPts val="600"/>
              </a:spcBef>
              <a:spcAft>
                <a:spcPts val="600"/>
              </a:spcAft>
              <a:buNone/>
            </a:pPr>
            <a:r>
              <a:rPr lang="en-US" sz="2000" dirty="0">
                <a:latin typeface="+mj-lt"/>
                <a:ea typeface="Calibri"/>
                <a:cs typeface="Times New Roman"/>
              </a:rPr>
              <a:t>National Union for Teachers (NUT). (</a:t>
            </a:r>
            <a:r>
              <a:rPr lang="en-US" sz="2000" dirty="0" err="1">
                <a:latin typeface="+mj-lt"/>
                <a:ea typeface="Calibri"/>
                <a:cs typeface="Times New Roman"/>
              </a:rPr>
              <a:t>n.d.</a:t>
            </a:r>
            <a:r>
              <a:rPr lang="en-US" sz="2000" dirty="0">
                <a:latin typeface="+mj-lt"/>
                <a:ea typeface="Calibri"/>
                <a:cs typeface="Times New Roman"/>
              </a:rPr>
              <a:t>). Reading 4 Pleasure. </a:t>
            </a:r>
            <a:r>
              <a:rPr lang="en-US" sz="2000" dirty="0" smtClean="0">
                <a:latin typeface="+mj-lt"/>
                <a:ea typeface="Calibri"/>
                <a:cs typeface="Times New Roman"/>
              </a:rPr>
              <a:t>	United </a:t>
            </a:r>
            <a:r>
              <a:rPr lang="en-US" sz="2000" dirty="0">
                <a:latin typeface="+mj-lt"/>
                <a:ea typeface="Calibri"/>
                <a:cs typeface="Times New Roman"/>
              </a:rPr>
              <a:t>Kingdom: National Union for Teachers (NUT).</a:t>
            </a:r>
            <a:endParaRPr lang="en-US" sz="2000" dirty="0" smtClean="0">
              <a:latin typeface="+mj-lt"/>
              <a:ea typeface="Calibri"/>
              <a:cs typeface="Times New Roman"/>
            </a:endParaRPr>
          </a:p>
          <a:p>
            <a:pPr marL="0" marR="0" indent="0">
              <a:lnSpc>
                <a:spcPct val="115000"/>
              </a:lnSpc>
              <a:spcBef>
                <a:spcPts val="0"/>
              </a:spcBef>
              <a:spcAft>
                <a:spcPts val="1000"/>
              </a:spcAft>
              <a:buNone/>
            </a:pPr>
            <a:r>
              <a:rPr lang="en-GB" sz="2000" dirty="0">
                <a:latin typeface="+mj-lt"/>
                <a:ea typeface="Calibri"/>
                <a:cs typeface="Times New Roman"/>
              </a:rPr>
              <a:t> </a:t>
            </a:r>
          </a:p>
          <a:p>
            <a:pPr marL="68580" indent="0">
              <a:buNone/>
            </a:pPr>
            <a:endParaRPr lang="en-GB" sz="2000" dirty="0">
              <a:latin typeface="+mj-lt"/>
            </a:endParaRPr>
          </a:p>
        </p:txBody>
      </p:sp>
    </p:spTree>
    <p:extLst>
      <p:ext uri="{BB962C8B-B14F-4D97-AF65-F5344CB8AC3E}">
        <p14:creationId xmlns:p14="http://schemas.microsoft.com/office/powerpoint/2010/main" val="2665532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24744" cy="877336"/>
          </a:xfrm>
        </p:spPr>
        <p:txBody>
          <a:bodyPr>
            <a:normAutofit/>
          </a:bodyPr>
          <a:lstStyle/>
          <a:p>
            <a:r>
              <a:rPr lang="en-US" dirty="0" smtClean="0"/>
              <a:t>List of websites</a:t>
            </a:r>
            <a:endParaRPr lang="en-GB" dirty="0"/>
          </a:p>
        </p:txBody>
      </p:sp>
      <p:sp>
        <p:nvSpPr>
          <p:cNvPr id="3" name="Content Placeholder 2"/>
          <p:cNvSpPr>
            <a:spLocks noGrp="1"/>
          </p:cNvSpPr>
          <p:nvPr>
            <p:ph idx="1"/>
          </p:nvPr>
        </p:nvSpPr>
        <p:spPr>
          <a:xfrm>
            <a:off x="457200" y="1447800"/>
            <a:ext cx="8229600" cy="5029200"/>
          </a:xfrm>
        </p:spPr>
        <p:txBody>
          <a:bodyPr/>
          <a:lstStyle/>
          <a:p>
            <a:pPr marL="68580" indent="0">
              <a:buNone/>
            </a:pPr>
            <a:r>
              <a:rPr lang="en-US" dirty="0" smtClean="0"/>
              <a:t>Researches on Literacy:</a:t>
            </a:r>
          </a:p>
          <a:p>
            <a:pPr marL="68580" indent="0">
              <a:buNone/>
            </a:pPr>
            <a:r>
              <a:rPr lang="en-GB" dirty="0">
                <a:hlinkClick r:id="rId2"/>
              </a:rPr>
              <a:t>http://www.literacytrust.org.uk</a:t>
            </a:r>
            <a:r>
              <a:rPr lang="en-GB" dirty="0" smtClean="0">
                <a:hlinkClick r:id="rId2"/>
              </a:rPr>
              <a:t>/</a:t>
            </a:r>
            <a:endParaRPr lang="en-GB" dirty="0" smtClean="0"/>
          </a:p>
          <a:p>
            <a:pPr marL="68580" indent="0">
              <a:buNone/>
            </a:pPr>
            <a:endParaRPr lang="en-US" dirty="0" smtClean="0"/>
          </a:p>
          <a:p>
            <a:pPr marL="68580" indent="0">
              <a:buNone/>
            </a:pPr>
            <a:r>
              <a:rPr lang="en-US" dirty="0" smtClean="0"/>
              <a:t>Rhymes </a:t>
            </a:r>
            <a:r>
              <a:rPr lang="en-US" smtClean="0"/>
              <a:t>and stories:</a:t>
            </a:r>
            <a:endParaRPr lang="en-US" dirty="0" smtClean="0"/>
          </a:p>
          <a:p>
            <a:pPr marL="68580" indent="0">
              <a:buNone/>
            </a:pPr>
            <a:r>
              <a:rPr lang="en-GB" dirty="0">
                <a:hlinkClick r:id="rId3"/>
              </a:rPr>
              <a:t>http://</a:t>
            </a:r>
            <a:r>
              <a:rPr lang="en-GB" dirty="0" smtClean="0">
                <a:hlinkClick r:id="rId3"/>
              </a:rPr>
              <a:t>learnenglishkids.britishcouncil.org</a:t>
            </a:r>
            <a:endParaRPr lang="en-GB" dirty="0" smtClean="0"/>
          </a:p>
          <a:p>
            <a:pPr marL="68580" indent="0">
              <a:buNone/>
            </a:pPr>
            <a:endParaRPr lang="en-GB" dirty="0" smtClean="0"/>
          </a:p>
          <a:p>
            <a:pPr marL="68580" indent="0">
              <a:buNone/>
            </a:pPr>
            <a:r>
              <a:rPr lang="en-US" dirty="0" smtClean="0"/>
              <a:t>Comic strips by Mr. David Lee </a:t>
            </a:r>
            <a:r>
              <a:rPr lang="en-US" dirty="0" err="1" smtClean="0"/>
              <a:t>Finkle</a:t>
            </a:r>
            <a:r>
              <a:rPr lang="en-US" dirty="0" smtClean="0"/>
              <a:t>:</a:t>
            </a:r>
          </a:p>
          <a:p>
            <a:pPr marL="68580" indent="0">
              <a:buNone/>
            </a:pPr>
            <a:r>
              <a:rPr lang="en-GB" dirty="0">
                <a:hlinkClick r:id="rId4"/>
              </a:rPr>
              <a:t>http://www.mrfitz.com</a:t>
            </a:r>
            <a:r>
              <a:rPr lang="en-GB" dirty="0" smtClean="0">
                <a:hlinkClick r:id="rId4"/>
              </a:rPr>
              <a:t>/</a:t>
            </a:r>
            <a:endParaRPr lang="en-GB" dirty="0" smtClean="0"/>
          </a:p>
          <a:p>
            <a:pPr marL="68580" indent="0">
              <a:buNone/>
            </a:pPr>
            <a:r>
              <a:rPr lang="en-US" dirty="0" smtClean="0"/>
              <a:t>Facebook: Mr. Fitz Comic Strip</a:t>
            </a:r>
            <a:endParaRPr lang="en-GB" dirty="0"/>
          </a:p>
        </p:txBody>
      </p:sp>
    </p:spTree>
    <p:extLst>
      <p:ext uri="{BB962C8B-B14F-4D97-AF65-F5344CB8AC3E}">
        <p14:creationId xmlns:p14="http://schemas.microsoft.com/office/powerpoint/2010/main" val="153519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78282"/>
            <a:ext cx="8077199" cy="1143000"/>
          </a:xfrm>
        </p:spPr>
        <p:txBody>
          <a:bodyPr>
            <a:normAutofit fontScale="90000"/>
          </a:bodyPr>
          <a:lstStyle/>
          <a:p>
            <a:r>
              <a:rPr lang="en-US" dirty="0" smtClean="0"/>
              <a:t>For most of the children, ‘reading’ is associated with…</a:t>
            </a:r>
            <a:endParaRPr lang="en-GB" dirty="0"/>
          </a:p>
        </p:txBody>
      </p:sp>
      <p:sp>
        <p:nvSpPr>
          <p:cNvPr id="5" name="Content Placeholder 4"/>
          <p:cNvSpPr>
            <a:spLocks noGrp="1"/>
          </p:cNvSpPr>
          <p:nvPr>
            <p:ph idx="1"/>
          </p:nvPr>
        </p:nvSpPr>
        <p:spPr>
          <a:xfrm>
            <a:off x="914400" y="2055511"/>
            <a:ext cx="6777317" cy="3508977"/>
          </a:xfrm>
        </p:spPr>
        <p:txBody>
          <a:bodyPr>
            <a:normAutofit/>
          </a:bodyPr>
          <a:lstStyle/>
          <a:p>
            <a:r>
              <a:rPr lang="en-US" sz="4000" dirty="0" smtClean="0"/>
              <a:t>Spelling words</a:t>
            </a:r>
          </a:p>
          <a:p>
            <a:r>
              <a:rPr lang="en-US" sz="4000" dirty="0" smtClean="0"/>
              <a:t>Studying </a:t>
            </a:r>
            <a:endParaRPr lang="en-US" sz="4000" dirty="0"/>
          </a:p>
          <a:p>
            <a:r>
              <a:rPr lang="en-US" sz="4000" dirty="0" smtClean="0"/>
              <a:t>Doing school work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380070"/>
            <a:ext cx="2362200" cy="1963579"/>
          </a:xfrm>
          <a:prstGeom prst="rect">
            <a:avLst/>
          </a:prstGeom>
        </p:spPr>
      </p:pic>
    </p:spTree>
    <p:extLst>
      <p:ext uri="{BB962C8B-B14F-4D97-AF65-F5344CB8AC3E}">
        <p14:creationId xmlns:p14="http://schemas.microsoft.com/office/powerpoint/2010/main" val="37768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409" y="838200"/>
            <a:ext cx="7024744" cy="1143000"/>
          </a:xfrm>
        </p:spPr>
        <p:txBody>
          <a:bodyPr>
            <a:normAutofit fontScale="90000"/>
          </a:bodyPr>
          <a:lstStyle/>
          <a:p>
            <a:r>
              <a:rPr lang="en-US" dirty="0" smtClean="0"/>
              <a:t>For the children, reading materials mean:</a:t>
            </a:r>
            <a:endParaRPr lang="en-GB" dirty="0"/>
          </a:p>
        </p:txBody>
      </p:sp>
      <p:sp>
        <p:nvSpPr>
          <p:cNvPr id="3" name="Content Placeholder 2"/>
          <p:cNvSpPr>
            <a:spLocks noGrp="1"/>
          </p:cNvSpPr>
          <p:nvPr>
            <p:ph idx="1"/>
          </p:nvPr>
        </p:nvSpPr>
        <p:spPr>
          <a:xfrm>
            <a:off x="990600" y="2131711"/>
            <a:ext cx="6777317" cy="3508977"/>
          </a:xfrm>
        </p:spPr>
        <p:txBody>
          <a:bodyPr>
            <a:normAutofit/>
          </a:bodyPr>
          <a:lstStyle/>
          <a:p>
            <a:r>
              <a:rPr lang="en-US" sz="4800" dirty="0" smtClean="0"/>
              <a:t>Text books</a:t>
            </a:r>
          </a:p>
          <a:p>
            <a:r>
              <a:rPr lang="en-US" sz="4800" dirty="0" smtClean="0"/>
              <a:t>Exercise books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495800"/>
            <a:ext cx="3551064" cy="1740021"/>
          </a:xfrm>
          <a:prstGeom prst="rect">
            <a:avLst/>
          </a:prstGeom>
        </p:spPr>
      </p:pic>
    </p:spTree>
    <p:extLst>
      <p:ext uri="{BB962C8B-B14F-4D97-AF65-F5344CB8AC3E}">
        <p14:creationId xmlns:p14="http://schemas.microsoft.com/office/powerpoint/2010/main" val="24483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838200"/>
          </a:xfrm>
        </p:spPr>
        <p:txBody>
          <a:bodyPr>
            <a:normAutofit/>
          </a:bodyPr>
          <a:lstStyle/>
          <a:p>
            <a:r>
              <a:rPr lang="en-US" dirty="0" smtClean="0"/>
              <a:t>The children mostly read…</a:t>
            </a:r>
            <a:endParaRPr lang="en-GB" dirty="0"/>
          </a:p>
        </p:txBody>
      </p:sp>
      <p:graphicFrame>
        <p:nvGraphicFramePr>
          <p:cNvPr id="4" name="Chart 3"/>
          <p:cNvGraphicFramePr/>
          <p:nvPr>
            <p:extLst>
              <p:ext uri="{D42A27DB-BD31-4B8C-83A1-F6EECF244321}">
                <p14:modId xmlns:p14="http://schemas.microsoft.com/office/powerpoint/2010/main" val="2083769171"/>
              </p:ext>
            </p:extLst>
          </p:nvPr>
        </p:nvGraphicFramePr>
        <p:xfrm>
          <a:off x="1066800" y="2209800"/>
          <a:ext cx="71628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0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627631669"/>
              </p:ext>
            </p:extLst>
          </p:nvPr>
        </p:nvGraphicFramePr>
        <p:xfrm>
          <a:off x="457200" y="2209800"/>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533400" y="838200"/>
            <a:ext cx="8077200" cy="1143000"/>
          </a:xfrm>
        </p:spPr>
        <p:txBody>
          <a:bodyPr>
            <a:normAutofit fontScale="90000"/>
          </a:bodyPr>
          <a:lstStyle/>
          <a:p>
            <a:r>
              <a:rPr lang="en-US" dirty="0" smtClean="0"/>
              <a:t>How do the children feel about reading with their parents?</a:t>
            </a:r>
            <a:endParaRPr lang="en-GB" dirty="0"/>
          </a:p>
        </p:txBody>
      </p:sp>
    </p:spTree>
    <p:extLst>
      <p:ext uri="{BB962C8B-B14F-4D97-AF65-F5344CB8AC3E}">
        <p14:creationId xmlns:p14="http://schemas.microsoft.com/office/powerpoint/2010/main" val="27582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362200"/>
            <a:ext cx="6777317" cy="1932709"/>
          </a:xfrm>
        </p:spPr>
        <p:txBody>
          <a:bodyPr>
            <a:normAutofit/>
          </a:bodyPr>
          <a:lstStyle/>
          <a:p>
            <a:pPr marL="68580" indent="0" algn="ctr">
              <a:buNone/>
            </a:pPr>
            <a:r>
              <a:rPr lang="en-US" sz="4000" dirty="0" smtClean="0"/>
              <a:t>Reading is supposed to be fun.</a:t>
            </a:r>
            <a:endParaRPr lang="en-US" sz="4000" dirty="0" smtClean="0"/>
          </a:p>
        </p:txBody>
      </p:sp>
    </p:spTree>
    <p:extLst>
      <p:ext uri="{BB962C8B-B14F-4D97-AF65-F5344CB8AC3E}">
        <p14:creationId xmlns:p14="http://schemas.microsoft.com/office/powerpoint/2010/main" val="39385446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4089</TotalTime>
  <Words>1198</Words>
  <Application>Microsoft Office PowerPoint</Application>
  <PresentationFormat>On-screen Show (4:3)</PresentationFormat>
  <Paragraphs>189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Austin</vt:lpstr>
      <vt:lpstr>CHANGING CHILDREN’S PERCEPTION OF READING THROUGH PARENTAL INVOLVEMENT</vt:lpstr>
      <vt:lpstr>CHILDREN’S READING HABIT</vt:lpstr>
      <vt:lpstr>Interview with Year 1 pupils  (20 September 2012, SK Kunak 2)</vt:lpstr>
      <vt:lpstr>OUR FINDINGS</vt:lpstr>
      <vt:lpstr>For most of the children, ‘reading’ is associated with…</vt:lpstr>
      <vt:lpstr>For the children, reading materials mean:</vt:lpstr>
      <vt:lpstr>The children mostly read…</vt:lpstr>
      <vt:lpstr>How do the children feel about reading with their parents?</vt:lpstr>
      <vt:lpstr>PowerPoint Presentation</vt:lpstr>
      <vt:lpstr>What did the parents say?</vt:lpstr>
      <vt:lpstr>Changing Children’s Perception of Reading through Parental Involvement</vt:lpstr>
      <vt:lpstr>READING FOR PLEASURE</vt:lpstr>
      <vt:lpstr>‘Reading for Pleasure’</vt:lpstr>
      <vt:lpstr>Definition</vt:lpstr>
      <vt:lpstr>When children get ‘hooked on books’, they will…</vt:lpstr>
      <vt:lpstr>PowerPoint Presentation</vt:lpstr>
      <vt:lpstr>Parental Involvement</vt:lpstr>
      <vt:lpstr>PowerPoint Presentation</vt:lpstr>
      <vt:lpstr>How important is family involvement?</vt:lpstr>
      <vt:lpstr>LearnEnglish Family (LEF) Workshops in SKK2</vt:lpstr>
      <vt:lpstr>PowerPoint Presentation</vt:lpstr>
      <vt:lpstr>Objectives</vt:lpstr>
      <vt:lpstr>How?</vt:lpstr>
      <vt:lpstr>Parents Meeting</vt:lpstr>
      <vt:lpstr>Workshop 1: Sharing Rhymes</vt:lpstr>
      <vt:lpstr>PowerPoint Presentation</vt:lpstr>
      <vt:lpstr>Workshop 2 – Sharing Stories</vt:lpstr>
      <vt:lpstr>PowerPoint Presentation</vt:lpstr>
      <vt:lpstr>PowerPoint Presentation</vt:lpstr>
      <vt:lpstr>PARENTS’ FEEDBACK</vt:lpstr>
      <vt:lpstr>PowerPoint Presentation</vt:lpstr>
      <vt:lpstr>What’s next?</vt:lpstr>
      <vt:lpstr>IMPACT OF THE WORKSHOPS ON THE CHILDREN</vt:lpstr>
      <vt:lpstr>PowerPoint Presentation</vt:lpstr>
      <vt:lpstr>What do you think?</vt:lpstr>
      <vt:lpstr>A mother’s story…</vt:lpstr>
      <vt:lpstr>PowerPoint Presentation</vt:lpstr>
      <vt:lpstr>A FEW FINAL QUESTIONS…</vt:lpstr>
      <vt:lpstr>What does ‘reading’ mean to Year 4 pupils of SKK2?</vt:lpstr>
      <vt:lpstr>PowerPoint Presentation</vt:lpstr>
      <vt:lpstr>REFLECTION</vt:lpstr>
      <vt:lpstr>PowerPoint Presentation</vt:lpstr>
      <vt:lpstr>It’s never too early…</vt:lpstr>
      <vt:lpstr>References</vt:lpstr>
      <vt:lpstr>List of websites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CHILDREN’S PERCEPTION ON READING THROUGH PARENTAL INVOLVEMENT</dc:title>
  <dc:creator>Toshiba</dc:creator>
  <cp:lastModifiedBy>Toshiba</cp:lastModifiedBy>
  <cp:revision>161</cp:revision>
  <dcterms:created xsi:type="dcterms:W3CDTF">2013-01-25T04:04:43Z</dcterms:created>
  <dcterms:modified xsi:type="dcterms:W3CDTF">2013-02-20T17:11:40Z</dcterms:modified>
</cp:coreProperties>
</file>