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85" r:id="rId3"/>
    <p:sldId id="283" r:id="rId4"/>
    <p:sldId id="284" r:id="rId5"/>
    <p:sldId id="264" r:id="rId6"/>
    <p:sldId id="286" r:id="rId7"/>
    <p:sldId id="287" r:id="rId8"/>
    <p:sldId id="288" r:id="rId9"/>
    <p:sldId id="262" r:id="rId10"/>
    <p:sldId id="289" r:id="rId11"/>
    <p:sldId id="290" r:id="rId12"/>
    <p:sldId id="302" r:id="rId13"/>
    <p:sldId id="292" r:id="rId14"/>
    <p:sldId id="296" r:id="rId15"/>
    <p:sldId id="297" r:id="rId16"/>
    <p:sldId id="298" r:id="rId17"/>
    <p:sldId id="300" r:id="rId18"/>
    <p:sldId id="299" r:id="rId19"/>
    <p:sldId id="3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0066"/>
    <a:srgbClr val="00FF00"/>
    <a:srgbClr val="006600"/>
    <a:srgbClr val="0000CC"/>
    <a:srgbClr val="FF0000"/>
    <a:srgbClr val="660066"/>
    <a:srgbClr val="FF669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D4A3E-F7CC-4171-BABF-648D733226AC}"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BF4C-2AE8-4284-A8D0-84532FA750EF}" type="slidenum">
              <a:rPr lang="en-US" smtClean="0"/>
              <a:pPr/>
              <a:t>‹#›</a:t>
            </a:fld>
            <a:endParaRPr lang="en-US"/>
          </a:p>
        </p:txBody>
      </p:sp>
    </p:spTree>
    <p:extLst>
      <p:ext uri="{BB962C8B-B14F-4D97-AF65-F5344CB8AC3E}">
        <p14:creationId xmlns:p14="http://schemas.microsoft.com/office/powerpoint/2010/main" val="278015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look well behaved  and hard working now .. but yesterday was a different story…..</a:t>
            </a:r>
            <a:endParaRPr lang="en-MY" dirty="0"/>
          </a:p>
        </p:txBody>
      </p:sp>
      <p:sp>
        <p:nvSpPr>
          <p:cNvPr id="4" name="Slide Number Placeholder 3"/>
          <p:cNvSpPr>
            <a:spLocks noGrp="1"/>
          </p:cNvSpPr>
          <p:nvPr>
            <p:ph type="sldNum" sz="quarter" idx="10"/>
          </p:nvPr>
        </p:nvSpPr>
        <p:spPr/>
        <p:txBody>
          <a:bodyPr/>
          <a:lstStyle/>
          <a:p>
            <a:fld id="{B47039A4-16BE-40F1-A415-A823B4B3A434}" type="slidenum">
              <a:rPr lang="en-MY" smtClean="0"/>
              <a:pPr/>
              <a:t>2</a:t>
            </a:fld>
            <a:endParaRPr lang="en-MY"/>
          </a:p>
        </p:txBody>
      </p:sp>
    </p:spTree>
    <p:extLst>
      <p:ext uri="{BB962C8B-B14F-4D97-AF65-F5344CB8AC3E}">
        <p14:creationId xmlns:p14="http://schemas.microsoft.com/office/powerpoint/2010/main" val="238833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endParaRPr lang="en-US" dirty="0"/>
          </a:p>
        </p:txBody>
      </p:sp>
      <p:sp>
        <p:nvSpPr>
          <p:cNvPr id="4" name="Slide Number Placeholder 3"/>
          <p:cNvSpPr>
            <a:spLocks noGrp="1"/>
          </p:cNvSpPr>
          <p:nvPr>
            <p:ph type="sldNum" sz="quarter" idx="10"/>
          </p:nvPr>
        </p:nvSpPr>
        <p:spPr/>
        <p:txBody>
          <a:bodyPr/>
          <a:lstStyle/>
          <a:p>
            <a:fld id="{1F13BF4C-2AE8-4284-A8D0-84532FA750EF}"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through</a:t>
            </a:r>
            <a:endParaRPr lang="en-US"/>
          </a:p>
        </p:txBody>
      </p:sp>
      <p:sp>
        <p:nvSpPr>
          <p:cNvPr id="4" name="Slide Number Placeholder 3"/>
          <p:cNvSpPr>
            <a:spLocks noGrp="1"/>
          </p:cNvSpPr>
          <p:nvPr>
            <p:ph type="sldNum" sz="quarter" idx="10"/>
          </p:nvPr>
        </p:nvSpPr>
        <p:spPr/>
        <p:txBody>
          <a:bodyPr/>
          <a:lstStyle/>
          <a:p>
            <a:fld id="{1F13BF4C-2AE8-4284-A8D0-84532FA750E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1B33F6-43BC-49F3-8D16-EE0D35752DF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33F6-43BC-49F3-8D16-EE0D35752DF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33F6-43BC-49F3-8D16-EE0D35752DF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33F6-43BC-49F3-8D16-EE0D35752DF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1B33F6-43BC-49F3-8D16-EE0D35752DF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1B33F6-43BC-49F3-8D16-EE0D35752DFA}"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1B33F6-43BC-49F3-8D16-EE0D35752DFA}" type="datetimeFigureOut">
              <a:rPr lang="en-US" smtClean="0"/>
              <a:pPr/>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1B33F6-43BC-49F3-8D16-EE0D35752DFA}" type="datetimeFigureOut">
              <a:rPr lang="en-US" smtClean="0"/>
              <a:pPr/>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B33F6-43BC-49F3-8D16-EE0D35752DFA}" type="datetimeFigureOut">
              <a:rPr lang="en-US" smtClean="0"/>
              <a:pPr/>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B33F6-43BC-49F3-8D16-EE0D35752DFA}"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B33F6-43BC-49F3-8D16-EE0D35752DFA}"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9AF81-059E-4815-8C70-EB43E13B8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B33F6-43BC-49F3-8D16-EE0D35752DFA}" type="datetimeFigureOut">
              <a:rPr lang="en-US" smtClean="0"/>
              <a:pPr/>
              <a:t>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9AF81-059E-4815-8C70-EB43E13B8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nimal-bird-backgrounds-for-powerpoint.jpg"/>
          <p:cNvPicPr>
            <a:picLocks noChangeAspect="1"/>
          </p:cNvPicPr>
          <p:nvPr/>
        </p:nvPicPr>
        <p:blipFill>
          <a:blip r:embed="rId2"/>
          <a:stretch>
            <a:fillRect/>
          </a:stretch>
        </p:blipFill>
        <p:spPr>
          <a:xfrm>
            <a:off x="0" y="0"/>
            <a:ext cx="9144000" cy="6858000"/>
          </a:xfrm>
          <a:prstGeom prst="rect">
            <a:avLst/>
          </a:prstGeom>
        </p:spPr>
      </p:pic>
      <p:sp>
        <p:nvSpPr>
          <p:cNvPr id="25" name="Title 1"/>
          <p:cNvSpPr txBox="1">
            <a:spLocks/>
          </p:cNvSpPr>
          <p:nvPr/>
        </p:nvSpPr>
        <p:spPr>
          <a:xfrm>
            <a:off x="1043608" y="980728"/>
            <a:ext cx="6949324" cy="481047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My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Journey with my Year 2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Amanah</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English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class</a:t>
            </a:r>
            <a:endParaRPr lang="en-US"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Morinie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Linus</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ELDTP Symposium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February 2013</a:t>
            </a:r>
            <a:endParaRPr kumimoji="0" lang="en-MY"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2"/>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5" name="Content Placeholder 2"/>
          <p:cNvSpPr>
            <a:spLocks noGrp="1"/>
          </p:cNvSpPr>
          <p:nvPr>
            <p:ph sz="quarter" idx="4294967295"/>
          </p:nvPr>
        </p:nvSpPr>
        <p:spPr>
          <a:xfrm>
            <a:off x="381000" y="228600"/>
            <a:ext cx="8001000" cy="3977640"/>
          </a:xfrm>
          <a:prstGeom prst="rect">
            <a:avLst/>
          </a:prstGeom>
        </p:spPr>
        <p:txBody>
          <a:bodyPr>
            <a:normAutofit fontScale="92500" lnSpcReduction="20000"/>
          </a:bodyPr>
          <a:lstStyle/>
          <a:p>
            <a:r>
              <a:rPr lang="en-US" sz="2800" dirty="0" smtClean="0">
                <a:solidFill>
                  <a:srgbClr val="006600"/>
                </a:solidFill>
              </a:rPr>
              <a:t>Instead, having given the pupils a choice, they were intrinsically motivated and engaged in the task and learnt authentic English from doing the task.</a:t>
            </a:r>
          </a:p>
          <a:p>
            <a:r>
              <a:rPr lang="en-US" sz="2800" dirty="0" smtClean="0">
                <a:solidFill>
                  <a:srgbClr val="0000CC"/>
                </a:solidFill>
              </a:rPr>
              <a:t>The language is sought by the pupil in a bid to complete the task.</a:t>
            </a:r>
            <a:endParaRPr lang="en-US" sz="2800" dirty="0">
              <a:solidFill>
                <a:srgbClr val="0000CC"/>
              </a:solidFill>
            </a:endParaRPr>
          </a:p>
          <a:p>
            <a:r>
              <a:rPr lang="en-US" sz="2800" dirty="0" smtClean="0">
                <a:solidFill>
                  <a:srgbClr val="0000CC"/>
                </a:solidFill>
              </a:rPr>
              <a:t>The teacher as facilitator supplies the language. </a:t>
            </a:r>
          </a:p>
          <a:p>
            <a:r>
              <a:rPr lang="en-US" sz="2800" b="1" dirty="0" smtClean="0">
                <a:solidFill>
                  <a:srgbClr val="006600"/>
                </a:solidFill>
              </a:rPr>
              <a:t>In TBL, the language is not pre-selected but rather drawn from the learner to meet the demands of the task.</a:t>
            </a:r>
          </a:p>
          <a:p>
            <a:r>
              <a:rPr lang="en-US" sz="2800" dirty="0" smtClean="0">
                <a:solidFill>
                  <a:srgbClr val="0000CC"/>
                </a:solidFill>
              </a:rPr>
              <a:t>Motivation for communication becomes the primary driving force.</a:t>
            </a:r>
          </a:p>
          <a:p>
            <a:endParaRPr lang="en-MY" sz="2800" dirty="0">
              <a:solidFill>
                <a:srgbClr val="0000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2"/>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5" name="Content Placeholder 2"/>
          <p:cNvSpPr>
            <a:spLocks noGrp="1"/>
          </p:cNvSpPr>
          <p:nvPr>
            <p:ph sz="quarter" idx="4294967295"/>
          </p:nvPr>
        </p:nvSpPr>
        <p:spPr>
          <a:xfrm>
            <a:off x="1143000" y="731520"/>
            <a:ext cx="6400800" cy="4221480"/>
          </a:xfrm>
          <a:prstGeom prst="rect">
            <a:avLst/>
          </a:prstGeom>
        </p:spPr>
        <p:txBody>
          <a:bodyPr>
            <a:normAutofit/>
          </a:bodyPr>
          <a:lstStyle/>
          <a:p>
            <a:pPr algn="ctr"/>
            <a:r>
              <a:rPr lang="en-US" sz="4000" dirty="0" smtClean="0">
                <a:solidFill>
                  <a:srgbClr val="0000CC"/>
                </a:solidFill>
              </a:rPr>
              <a:t>Here are some photo examples of TBL activities I have carried out with my class.</a:t>
            </a:r>
          </a:p>
          <a:p>
            <a:pPr algn="ctr">
              <a:buNone/>
            </a:pPr>
            <a:endParaRPr lang="en-US" sz="4000" dirty="0" smtClean="0"/>
          </a:p>
          <a:p>
            <a:pPr algn="ctr"/>
            <a:r>
              <a:rPr lang="en-US" sz="4000" b="1" dirty="0" smtClean="0">
                <a:solidFill>
                  <a:srgbClr val="C00000"/>
                </a:solidFill>
              </a:rPr>
              <a:t>BIG BOOKS</a:t>
            </a:r>
          </a:p>
          <a:p>
            <a:pPr algn="ctr"/>
            <a:endParaRPr lang="en-MY"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2"/>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5" name="Content Placeholder 2"/>
          <p:cNvSpPr>
            <a:spLocks noGrp="1"/>
          </p:cNvSpPr>
          <p:nvPr>
            <p:ph sz="quarter" idx="4294967295"/>
          </p:nvPr>
        </p:nvSpPr>
        <p:spPr>
          <a:xfrm>
            <a:off x="1143000" y="731520"/>
            <a:ext cx="6400800" cy="4221480"/>
          </a:xfrm>
          <a:prstGeom prst="rect">
            <a:avLst/>
          </a:prstGeom>
        </p:spPr>
        <p:txBody>
          <a:bodyPr>
            <a:normAutofit lnSpcReduction="10000"/>
          </a:bodyPr>
          <a:lstStyle/>
          <a:p>
            <a:pPr algn="ctr">
              <a:buNone/>
            </a:pPr>
            <a:r>
              <a:rPr lang="en-US" sz="4000" b="1" dirty="0" smtClean="0">
                <a:solidFill>
                  <a:srgbClr val="800000"/>
                </a:solidFill>
              </a:rPr>
              <a:t>TBL Methodology by – Jane Willis</a:t>
            </a:r>
          </a:p>
          <a:p>
            <a:pPr marL="742950" indent="-742950">
              <a:buAutoNum type="arabicPeriod"/>
            </a:pPr>
            <a:r>
              <a:rPr lang="en-US" sz="4000" b="1" dirty="0" smtClean="0">
                <a:solidFill>
                  <a:srgbClr val="0000CC"/>
                </a:solidFill>
              </a:rPr>
              <a:t>Pre-Task Stage</a:t>
            </a:r>
          </a:p>
          <a:p>
            <a:pPr marL="742950" indent="-742950">
              <a:buAutoNum type="arabicPeriod"/>
            </a:pPr>
            <a:r>
              <a:rPr lang="en-US" sz="4000" b="1" dirty="0" smtClean="0">
                <a:solidFill>
                  <a:srgbClr val="0000CC"/>
                </a:solidFill>
              </a:rPr>
              <a:t>Task Preparation Stage</a:t>
            </a:r>
          </a:p>
          <a:p>
            <a:pPr marL="742950" indent="-742950">
              <a:buAutoNum type="arabicPeriod"/>
            </a:pPr>
            <a:r>
              <a:rPr lang="en-US" sz="4000" b="1" dirty="0" smtClean="0">
                <a:solidFill>
                  <a:srgbClr val="0000CC"/>
                </a:solidFill>
              </a:rPr>
              <a:t>Task Realization Stage</a:t>
            </a:r>
          </a:p>
          <a:p>
            <a:pPr marL="742950" indent="-742950">
              <a:buAutoNum type="arabicPeriod"/>
            </a:pPr>
            <a:r>
              <a:rPr lang="en-US" sz="4000" b="1" dirty="0" smtClean="0">
                <a:solidFill>
                  <a:srgbClr val="0000CC"/>
                </a:solidFill>
              </a:rPr>
              <a:t>Post Task Stage</a:t>
            </a:r>
            <a:endParaRPr lang="en-US" sz="4000" b="1" dirty="0" smtClean="0">
              <a:solidFill>
                <a:srgbClr val="C00000"/>
              </a:solidFill>
            </a:endParaRPr>
          </a:p>
          <a:p>
            <a:pPr algn="ctr"/>
            <a:endParaRPr lang="en-MY"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46594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11073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9110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2"/>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5" name="Content Placeholder 2"/>
          <p:cNvSpPr>
            <a:spLocks noGrp="1"/>
          </p:cNvSpPr>
          <p:nvPr>
            <p:ph sz="quarter" idx="4294967295"/>
          </p:nvPr>
        </p:nvSpPr>
        <p:spPr>
          <a:xfrm>
            <a:off x="1143000" y="731520"/>
            <a:ext cx="6400800" cy="4221480"/>
          </a:xfrm>
          <a:prstGeom prst="rect">
            <a:avLst/>
          </a:prstGeom>
        </p:spPr>
        <p:txBody>
          <a:bodyPr>
            <a:normAutofit/>
          </a:bodyPr>
          <a:lstStyle/>
          <a:p>
            <a:pPr algn="ctr">
              <a:buNone/>
            </a:pPr>
            <a:endParaRPr lang="en-US" sz="4000" b="1" dirty="0" smtClean="0">
              <a:solidFill>
                <a:srgbClr val="C00000"/>
              </a:solidFill>
            </a:endParaRPr>
          </a:p>
          <a:p>
            <a:pPr algn="ctr"/>
            <a:endParaRPr lang="en-MY" sz="4000" dirty="0"/>
          </a:p>
        </p:txBody>
      </p:sp>
      <p:sp>
        <p:nvSpPr>
          <p:cNvPr id="7" name="Content Placeholder 4"/>
          <p:cNvSpPr>
            <a:spLocks noGrp="1"/>
          </p:cNvSpPr>
          <p:nvPr>
            <p:ph sz="quarter" idx="4294967295"/>
          </p:nvPr>
        </p:nvSpPr>
        <p:spPr>
          <a:xfrm>
            <a:off x="1143000" y="731520"/>
            <a:ext cx="6400800" cy="3474720"/>
          </a:xfrm>
          <a:prstGeom prst="rect">
            <a:avLst/>
          </a:prstGeom>
        </p:spPr>
        <p:txBody>
          <a:bodyPr>
            <a:normAutofit fontScale="92500" lnSpcReduction="20000"/>
          </a:bodyPr>
          <a:lstStyle/>
          <a:p>
            <a:pPr algn="ctr">
              <a:buNone/>
            </a:pPr>
            <a:r>
              <a:rPr lang="en-US" b="1" dirty="0" smtClean="0">
                <a:solidFill>
                  <a:srgbClr val="00B0F0"/>
                </a:solidFill>
              </a:rPr>
              <a:t>By  selecting a </a:t>
            </a:r>
            <a:r>
              <a:rPr lang="en-US" b="1" dirty="0">
                <a:solidFill>
                  <a:srgbClr val="00B0F0"/>
                </a:solidFill>
              </a:rPr>
              <a:t>T</a:t>
            </a:r>
            <a:r>
              <a:rPr lang="en-US" b="1" dirty="0" smtClean="0">
                <a:solidFill>
                  <a:srgbClr val="00B0F0"/>
                </a:solidFill>
              </a:rPr>
              <a:t>ask –Based Learning approach,</a:t>
            </a:r>
          </a:p>
          <a:p>
            <a:pPr>
              <a:buNone/>
            </a:pPr>
            <a:endParaRPr lang="en-US" b="1" dirty="0" smtClean="0">
              <a:solidFill>
                <a:srgbClr val="00B0F0"/>
              </a:solidFill>
            </a:endParaRPr>
          </a:p>
          <a:p>
            <a:pPr marL="45720" indent="0" algn="ctr">
              <a:buNone/>
            </a:pPr>
            <a:r>
              <a:rPr lang="en-US" b="1" dirty="0" smtClean="0">
                <a:solidFill>
                  <a:srgbClr val="00B0F0"/>
                </a:solidFill>
              </a:rPr>
              <a:t>I also incorporated :</a:t>
            </a:r>
            <a:endParaRPr lang="en-US" dirty="0" smtClean="0"/>
          </a:p>
          <a:p>
            <a:r>
              <a:rPr lang="en-US" dirty="0" err="1" smtClean="0">
                <a:solidFill>
                  <a:srgbClr val="FF0000"/>
                </a:solidFill>
              </a:rPr>
              <a:t>Pairwork</a:t>
            </a:r>
            <a:endParaRPr lang="en-US" dirty="0" smtClean="0">
              <a:solidFill>
                <a:srgbClr val="FF0000"/>
              </a:solidFill>
            </a:endParaRPr>
          </a:p>
          <a:p>
            <a:r>
              <a:rPr lang="en-US" b="1" dirty="0" smtClean="0">
                <a:solidFill>
                  <a:srgbClr val="006600"/>
                </a:solidFill>
              </a:rPr>
              <a:t>Group work</a:t>
            </a:r>
          </a:p>
          <a:p>
            <a:r>
              <a:rPr lang="en-US" b="1" dirty="0" smtClean="0">
                <a:solidFill>
                  <a:srgbClr val="00FF00"/>
                </a:solidFill>
              </a:rPr>
              <a:t>Peer Teaching  and differentiated Learning</a:t>
            </a:r>
            <a:endParaRPr lang="en-US" b="1" dirty="0">
              <a:solidFill>
                <a:srgbClr val="00FF00"/>
              </a:solidFill>
            </a:endParaRPr>
          </a:p>
          <a:p>
            <a:pPr marL="45720" indent="0">
              <a:buNone/>
            </a:pPr>
            <a:endParaRPr lang="en-MY"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2"/>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5" name="Content Placeholder 2"/>
          <p:cNvSpPr>
            <a:spLocks noGrp="1"/>
          </p:cNvSpPr>
          <p:nvPr>
            <p:ph sz="quarter" idx="4294967295"/>
          </p:nvPr>
        </p:nvSpPr>
        <p:spPr>
          <a:xfrm>
            <a:off x="1143000" y="731520"/>
            <a:ext cx="6400800" cy="4221480"/>
          </a:xfrm>
          <a:prstGeom prst="rect">
            <a:avLst/>
          </a:prstGeom>
        </p:spPr>
        <p:txBody>
          <a:bodyPr>
            <a:normAutofit/>
          </a:bodyPr>
          <a:lstStyle/>
          <a:p>
            <a:pPr algn="ctr">
              <a:buNone/>
            </a:pPr>
            <a:endParaRPr lang="en-US" sz="4000" b="1" dirty="0" smtClean="0">
              <a:solidFill>
                <a:srgbClr val="C00000"/>
              </a:solidFill>
            </a:endParaRPr>
          </a:p>
          <a:p>
            <a:pPr algn="ctr"/>
            <a:endParaRPr lang="en-MY" sz="4000" dirty="0"/>
          </a:p>
        </p:txBody>
      </p:sp>
      <p:sp>
        <p:nvSpPr>
          <p:cNvPr id="7" name="TextBox 6"/>
          <p:cNvSpPr txBox="1"/>
          <p:nvPr/>
        </p:nvSpPr>
        <p:spPr>
          <a:xfrm>
            <a:off x="838200" y="457200"/>
            <a:ext cx="184731" cy="369332"/>
          </a:xfrm>
          <a:prstGeom prst="rect">
            <a:avLst/>
          </a:prstGeom>
          <a:noFill/>
        </p:spPr>
        <p:txBody>
          <a:bodyPr wrap="none" rtlCol="0">
            <a:spAutoFit/>
          </a:bodyPr>
          <a:lstStyle/>
          <a:p>
            <a:endParaRPr lang="en-US" dirty="0"/>
          </a:p>
        </p:txBody>
      </p:sp>
      <p:sp>
        <p:nvSpPr>
          <p:cNvPr id="9" name="Content Placeholder 8"/>
          <p:cNvSpPr>
            <a:spLocks noGrp="1"/>
          </p:cNvSpPr>
          <p:nvPr>
            <p:ph sz="quarter" idx="4294967295"/>
          </p:nvPr>
        </p:nvSpPr>
        <p:spPr>
          <a:xfrm>
            <a:off x="685800" y="0"/>
            <a:ext cx="7543800" cy="5181600"/>
          </a:xfrm>
          <a:prstGeom prst="rect">
            <a:avLst/>
          </a:prstGeom>
        </p:spPr>
        <p:txBody>
          <a:bodyPr/>
          <a:lstStyle/>
          <a:p>
            <a:pPr algn="just">
              <a:buNone/>
            </a:pPr>
            <a:r>
              <a:rPr lang="en-MY" b="1" dirty="0" smtClean="0">
                <a:solidFill>
                  <a:srgbClr val="0033CC"/>
                </a:solidFill>
              </a:rPr>
              <a:t>“ If </a:t>
            </a:r>
            <a:r>
              <a:rPr lang="en-MY" b="1" dirty="0">
                <a:solidFill>
                  <a:srgbClr val="0033CC"/>
                </a:solidFill>
              </a:rPr>
              <a:t>we value independence, if we are disturbed by the growing conformity of knowledge, of values, of attitudes, which our present system induces, then we may wish to set up conditions of learning which make for uniqueness, for self-direction, and for self-initiated learning</a:t>
            </a:r>
            <a:r>
              <a:rPr lang="en-MY" b="1" dirty="0" smtClean="0">
                <a:solidFill>
                  <a:srgbClr val="0033CC"/>
                </a:solidFill>
              </a:rPr>
              <a:t>.”</a:t>
            </a:r>
          </a:p>
          <a:p>
            <a:pPr algn="just">
              <a:buNone/>
            </a:pPr>
            <a:endParaRPr lang="en-MY" b="1" dirty="0" smtClean="0">
              <a:solidFill>
                <a:srgbClr val="0033CC"/>
              </a:solidFill>
            </a:endParaRPr>
          </a:p>
          <a:p>
            <a:pPr algn="r">
              <a:buNone/>
            </a:pPr>
            <a:r>
              <a:rPr lang="en-MY" b="1" i="1" dirty="0" smtClean="0">
                <a:solidFill>
                  <a:srgbClr val="FF0066"/>
                </a:solidFill>
              </a:rPr>
              <a:t>Carl Rogers</a:t>
            </a:r>
          </a:p>
          <a:p>
            <a:pPr algn="just">
              <a:buNone/>
            </a:pPr>
            <a:endParaRPr lang="en-MY"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3"/>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5" name="Content Placeholder 2"/>
          <p:cNvSpPr>
            <a:spLocks noGrp="1"/>
          </p:cNvSpPr>
          <p:nvPr>
            <p:ph sz="quarter" idx="4294967295"/>
          </p:nvPr>
        </p:nvSpPr>
        <p:spPr>
          <a:xfrm>
            <a:off x="1143000" y="731520"/>
            <a:ext cx="6400800" cy="4221480"/>
          </a:xfrm>
          <a:prstGeom prst="rect">
            <a:avLst/>
          </a:prstGeom>
        </p:spPr>
        <p:txBody>
          <a:bodyPr>
            <a:normAutofit/>
          </a:bodyPr>
          <a:lstStyle/>
          <a:p>
            <a:pPr marL="857250" indent="-857250" algn="ctr">
              <a:buAutoNum type="romanLcParenR"/>
            </a:pPr>
            <a:r>
              <a:rPr lang="en-US" sz="4000" dirty="0" smtClean="0">
                <a:solidFill>
                  <a:srgbClr val="0000CC"/>
                </a:solidFill>
              </a:rPr>
              <a:t>What have I learnt from this class?</a:t>
            </a:r>
          </a:p>
          <a:p>
            <a:pPr marL="857250" indent="-857250" algn="ctr">
              <a:buAutoNum type="romanLcParenR"/>
            </a:pPr>
            <a:r>
              <a:rPr lang="en-US" sz="4000" dirty="0" smtClean="0">
                <a:solidFill>
                  <a:srgbClr val="0000CC"/>
                </a:solidFill>
              </a:rPr>
              <a:t>What have they given me?</a:t>
            </a:r>
          </a:p>
          <a:p>
            <a:pPr marL="857250" indent="-857250" algn="ctr">
              <a:buAutoNum type="romanLcParenR"/>
            </a:pPr>
            <a:r>
              <a:rPr lang="en-US" sz="4000" dirty="0" smtClean="0">
                <a:solidFill>
                  <a:srgbClr val="0000CC"/>
                </a:solidFill>
              </a:rPr>
              <a:t>Have they made me a better teacher? </a:t>
            </a:r>
            <a:endParaRPr lang="en-US" sz="4000" b="1" dirty="0" smtClean="0">
              <a:solidFill>
                <a:srgbClr val="C00000"/>
              </a:solidFill>
            </a:endParaRPr>
          </a:p>
          <a:p>
            <a:pPr algn="ctr"/>
            <a:endParaRPr lang="en-MY"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3"/>
          <a:stretch>
            <a:fillRect/>
          </a:stretch>
        </p:blipFill>
        <p:spPr>
          <a:xfrm>
            <a:off x="0" y="-304800"/>
            <a:ext cx="9144000" cy="7162800"/>
          </a:xfrm>
          <a:prstGeom prst="rect">
            <a:avLst/>
          </a:prstGeom>
        </p:spPr>
      </p:pic>
      <p:sp>
        <p:nvSpPr>
          <p:cNvPr id="16" name="TextBox 15"/>
          <p:cNvSpPr txBox="1"/>
          <p:nvPr/>
        </p:nvSpPr>
        <p:spPr>
          <a:xfrm>
            <a:off x="1143000" y="990600"/>
            <a:ext cx="5486400" cy="830997"/>
          </a:xfrm>
          <a:prstGeom prst="rect">
            <a:avLst/>
          </a:prstGeom>
          <a:noFill/>
        </p:spPr>
        <p:txBody>
          <a:bodyPr wrap="square" rtlCol="0">
            <a:spAutoFit/>
          </a:bodyPr>
          <a:lstStyle/>
          <a:p>
            <a:pPr algn="ctr"/>
            <a:endParaRPr lang="en-US" sz="4800" b="1" dirty="0">
              <a:solidFill>
                <a:srgbClr val="0000CC"/>
              </a:solidFill>
              <a:latin typeface="Tahoma" pitchFamily="34" charset="0"/>
              <a:ea typeface="Tahoma" pitchFamily="34" charset="0"/>
              <a:cs typeface="Tahoma" pitchFamily="34" charset="0"/>
            </a:endParaRPr>
          </a:p>
        </p:txBody>
      </p:sp>
      <p:sp>
        <p:nvSpPr>
          <p:cNvPr id="7" name="TextBox 6"/>
          <p:cNvSpPr txBox="1"/>
          <p:nvPr/>
        </p:nvSpPr>
        <p:spPr>
          <a:xfrm>
            <a:off x="2819400" y="1524000"/>
            <a:ext cx="3120983" cy="2123658"/>
          </a:xfrm>
          <a:prstGeom prst="rect">
            <a:avLst/>
          </a:prstGeom>
          <a:noFill/>
        </p:spPr>
        <p:txBody>
          <a:bodyPr wrap="none" rtlCol="0">
            <a:spAutoFit/>
          </a:bodyPr>
          <a:lstStyle/>
          <a:p>
            <a:pPr algn="ctr"/>
            <a:r>
              <a:rPr lang="en-US" sz="4400" b="1" dirty="0" smtClean="0">
                <a:solidFill>
                  <a:srgbClr val="0033CC"/>
                </a:solidFill>
              </a:rPr>
              <a:t>THANK YOU </a:t>
            </a:r>
          </a:p>
          <a:p>
            <a:pPr algn="ctr"/>
            <a:r>
              <a:rPr lang="en-US" sz="4400" b="1" dirty="0" smtClean="0">
                <a:solidFill>
                  <a:srgbClr val="0033CC"/>
                </a:solidFill>
              </a:rPr>
              <a:t>FOR </a:t>
            </a:r>
          </a:p>
          <a:p>
            <a:pPr algn="ctr"/>
            <a:r>
              <a:rPr lang="en-US" sz="4400" b="1" dirty="0" smtClean="0">
                <a:solidFill>
                  <a:srgbClr val="0033CC"/>
                </a:solidFill>
              </a:rPr>
              <a:t>LISTENING</a:t>
            </a:r>
            <a:endParaRPr lang="en-US" sz="4400" b="1" dirty="0">
              <a:solidFill>
                <a:srgbClr val="00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547296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nimal-bird-backgrounds-for-powerpoint.jpg"/>
          <p:cNvPicPr>
            <a:picLocks noChangeAspect="1"/>
          </p:cNvPicPr>
          <p:nvPr/>
        </p:nvPicPr>
        <p:blipFill>
          <a:blip r:embed="rId2"/>
          <a:stretch>
            <a:fillRect/>
          </a:stretch>
        </p:blipFill>
        <p:spPr>
          <a:xfrm>
            <a:off x="0" y="0"/>
            <a:ext cx="9144000" cy="6858000"/>
          </a:xfrm>
          <a:prstGeom prst="rect">
            <a:avLst/>
          </a:prstGeom>
        </p:spPr>
      </p:pic>
      <p:sp>
        <p:nvSpPr>
          <p:cNvPr id="3" name="Content Placeholder 10"/>
          <p:cNvSpPr>
            <a:spLocks noGrp="1"/>
          </p:cNvSpPr>
          <p:nvPr>
            <p:ph sz="quarter" idx="4294967295"/>
          </p:nvPr>
        </p:nvSpPr>
        <p:spPr>
          <a:xfrm>
            <a:off x="1143000" y="731520"/>
            <a:ext cx="7162800" cy="4526280"/>
          </a:xfrm>
          <a:prstGeom prst="rect">
            <a:avLst/>
          </a:prstGeom>
        </p:spPr>
        <p:txBody>
          <a:bodyPr>
            <a:normAutofit/>
          </a:bodyPr>
          <a:lstStyle/>
          <a:p>
            <a:pPr algn="ctr">
              <a:buNone/>
            </a:pPr>
            <a:endParaRPr lang="en-US" sz="4400" dirty="0" smtClean="0"/>
          </a:p>
          <a:p>
            <a:pPr algn="ctr">
              <a:buNone/>
            </a:pPr>
            <a:r>
              <a:rPr lang="en-US" sz="4400" b="1" dirty="0" smtClean="0"/>
              <a:t>What I inherited:</a:t>
            </a:r>
          </a:p>
          <a:p>
            <a:pPr algn="ctr"/>
            <a:r>
              <a:rPr lang="en-US" sz="4400" dirty="0" smtClean="0"/>
              <a:t>An apparently unteachable class with severe behavioural problems</a:t>
            </a:r>
          </a:p>
          <a:p>
            <a:pPr algn="ctr"/>
            <a:r>
              <a:rPr lang="en-US" sz="4400" dirty="0" smtClean="0"/>
              <a:t>And Special Needs</a:t>
            </a:r>
            <a:endParaRPr lang="en-MY"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nimal-bird-backgrounds-for-powerpoint.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sz="quarter" idx="4294967295"/>
          </p:nvPr>
        </p:nvSpPr>
        <p:spPr>
          <a:xfrm>
            <a:off x="2057400" y="533400"/>
            <a:ext cx="5943600" cy="3810000"/>
          </a:xfrm>
          <a:prstGeom prst="rect">
            <a:avLst/>
          </a:prstGeom>
        </p:spPr>
        <p:txBody>
          <a:bodyPr>
            <a:normAutofit fontScale="92500" lnSpcReduction="20000"/>
          </a:bodyPr>
          <a:lstStyle/>
          <a:p>
            <a:pPr algn="ctr"/>
            <a:endParaRPr lang="en-US" dirty="0" smtClean="0"/>
          </a:p>
          <a:p>
            <a:pPr algn="ctr"/>
            <a:r>
              <a:rPr lang="en-US" b="1" dirty="0" smtClean="0"/>
              <a:t>Running</a:t>
            </a:r>
            <a:r>
              <a:rPr lang="en-US" dirty="0" smtClean="0"/>
              <a:t> out of the classroom</a:t>
            </a:r>
          </a:p>
          <a:p>
            <a:pPr algn="ctr"/>
            <a:r>
              <a:rPr lang="en-US" b="1" dirty="0" smtClean="0"/>
              <a:t>Jumping</a:t>
            </a:r>
            <a:r>
              <a:rPr lang="en-US" dirty="0" smtClean="0"/>
              <a:t> on chairs and tables</a:t>
            </a:r>
          </a:p>
          <a:p>
            <a:pPr algn="ctr"/>
            <a:r>
              <a:rPr lang="en-US" b="1" dirty="0" smtClean="0"/>
              <a:t>Ripping up</a:t>
            </a:r>
            <a:r>
              <a:rPr lang="en-US" dirty="0" smtClean="0"/>
              <a:t> school books</a:t>
            </a:r>
          </a:p>
          <a:p>
            <a:pPr algn="ctr"/>
            <a:r>
              <a:rPr lang="en-US" b="1" dirty="0" smtClean="0"/>
              <a:t>Destroying </a:t>
            </a:r>
            <a:r>
              <a:rPr lang="en-US" dirty="0" smtClean="0"/>
              <a:t>people’s property</a:t>
            </a:r>
          </a:p>
          <a:p>
            <a:pPr algn="ctr"/>
            <a:r>
              <a:rPr lang="en-US" b="1" dirty="0" smtClean="0"/>
              <a:t>Fighting</a:t>
            </a:r>
          </a:p>
          <a:p>
            <a:pPr algn="ctr">
              <a:buNone/>
            </a:pPr>
            <a:endParaRPr lang="en-US" dirty="0"/>
          </a:p>
          <a:p>
            <a:pPr algn="ctr"/>
            <a:r>
              <a:rPr lang="en-US" dirty="0" smtClean="0"/>
              <a:t>That was </a:t>
            </a:r>
            <a:r>
              <a:rPr lang="en-US" dirty="0" err="1" smtClean="0"/>
              <a:t>Amanah</a:t>
            </a:r>
            <a:r>
              <a:rPr lang="en-US" dirty="0" smtClean="0"/>
              <a:t>….</a:t>
            </a:r>
            <a:endParaRPr lang="en-MY"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aspx penguin.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457200" y="274638"/>
            <a:ext cx="6019800" cy="4373562"/>
          </a:xfrm>
        </p:spPr>
        <p:txBody>
          <a:bodyPr>
            <a:normAutofit/>
          </a:bodyPr>
          <a:lstStyle/>
          <a:p>
            <a:pPr lvl="0"/>
            <a:r>
              <a:rPr lang="en-US" b="1" dirty="0" smtClean="0"/>
              <a:t>Then I started to change things….</a:t>
            </a:r>
            <a:r>
              <a:rPr lang="en-MY" b="1" dirty="0" smtClean="0"/>
              <a:t/>
            </a:r>
            <a:br>
              <a:rPr lang="en-MY" b="1" dirty="0" smtClean="0"/>
            </a:b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aspx penguin.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457200" y="274638"/>
            <a:ext cx="6019800" cy="4373562"/>
          </a:xfrm>
        </p:spPr>
        <p:txBody>
          <a:bodyPr>
            <a:normAutofit/>
          </a:bodyPr>
          <a:lstStyle/>
          <a:p>
            <a:pPr lvl="0"/>
            <a:r>
              <a:rPr lang="en-MY" b="1" dirty="0" smtClean="0"/>
              <a:t/>
            </a:r>
            <a:br>
              <a:rPr lang="en-MY" b="1" dirty="0" smtClean="0"/>
            </a:br>
            <a:endParaRPr lang="en-US" b="1" dirty="0"/>
          </a:p>
        </p:txBody>
      </p:sp>
      <p:sp>
        <p:nvSpPr>
          <p:cNvPr id="6" name="Content Placeholder 2"/>
          <p:cNvSpPr>
            <a:spLocks noGrp="1"/>
          </p:cNvSpPr>
          <p:nvPr>
            <p:ph sz="quarter" idx="4294967295"/>
          </p:nvPr>
        </p:nvSpPr>
        <p:spPr>
          <a:xfrm>
            <a:off x="685800" y="731520"/>
            <a:ext cx="7467600" cy="3474720"/>
          </a:xfrm>
          <a:prstGeom prst="rect">
            <a:avLst/>
          </a:prstGeom>
        </p:spPr>
        <p:txBody>
          <a:bodyPr>
            <a:normAutofit lnSpcReduction="10000"/>
          </a:bodyPr>
          <a:lstStyle/>
          <a:p>
            <a:r>
              <a:rPr lang="en-US" sz="3600" dirty="0" smtClean="0"/>
              <a:t>I used a </a:t>
            </a:r>
            <a:r>
              <a:rPr lang="en-US" sz="3600" b="1" dirty="0" smtClean="0"/>
              <a:t>teacher – </a:t>
            </a:r>
            <a:r>
              <a:rPr lang="en-US" sz="3600" b="1" dirty="0" err="1" smtClean="0"/>
              <a:t>centred</a:t>
            </a:r>
            <a:r>
              <a:rPr lang="en-US" sz="3600" b="1" dirty="0" smtClean="0"/>
              <a:t> </a:t>
            </a:r>
            <a:r>
              <a:rPr lang="en-US" sz="3600" dirty="0" smtClean="0"/>
              <a:t>approach to keep control of my class</a:t>
            </a:r>
          </a:p>
          <a:p>
            <a:r>
              <a:rPr lang="en-US" sz="3600" dirty="0" smtClean="0"/>
              <a:t>I </a:t>
            </a:r>
            <a:r>
              <a:rPr lang="en-US" sz="3600" b="1" dirty="0" smtClean="0"/>
              <a:t>broke up friendship groups</a:t>
            </a:r>
            <a:r>
              <a:rPr lang="en-US" sz="3600" dirty="0" smtClean="0"/>
              <a:t>, used </a:t>
            </a:r>
            <a:r>
              <a:rPr lang="en-US" sz="3600" b="1" dirty="0" smtClean="0"/>
              <a:t>seating plans</a:t>
            </a:r>
          </a:p>
          <a:p>
            <a:r>
              <a:rPr lang="en-US" sz="3600" dirty="0" smtClean="0"/>
              <a:t>And </a:t>
            </a:r>
            <a:r>
              <a:rPr lang="en-US" sz="3600" b="1" dirty="0" smtClean="0"/>
              <a:t>introduced a monitor for  each table</a:t>
            </a:r>
            <a:r>
              <a:rPr lang="en-US" sz="3600" dirty="0" smtClean="0"/>
              <a:t> to monitor group  </a:t>
            </a:r>
            <a:r>
              <a:rPr lang="en-US" sz="3600" dirty="0" err="1" smtClean="0"/>
              <a:t>behaviour</a:t>
            </a:r>
            <a:endParaRPr lang="en-MY" sz="3600" dirty="0"/>
          </a:p>
        </p:txBody>
      </p:sp>
      <p:sp>
        <p:nvSpPr>
          <p:cNvPr id="7" name="Title 1"/>
          <p:cNvSpPr txBox="1">
            <a:spLocks/>
          </p:cNvSpPr>
          <p:nvPr/>
        </p:nvSpPr>
        <p:spPr>
          <a:xfrm>
            <a:off x="838200" y="4724400"/>
            <a:ext cx="651251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66"/>
                </a:solidFill>
                <a:effectLst/>
                <a:uLnTx/>
                <a:uFillTx/>
                <a:latin typeface="+mj-lt"/>
                <a:ea typeface="+mj-ea"/>
                <a:cs typeface="+mj-cs"/>
              </a:rPr>
              <a:t>I also used a </a:t>
            </a:r>
            <a:r>
              <a:rPr kumimoji="0" lang="en-US" sz="2400" b="1" i="0" u="none" strike="noStrike" kern="1200" cap="none" spc="0" normalizeH="0" baseline="0" noProof="0" dirty="0" smtClean="0">
                <a:ln>
                  <a:noFill/>
                </a:ln>
                <a:solidFill>
                  <a:srgbClr val="FF0066"/>
                </a:solidFill>
                <a:effectLst/>
                <a:uLnTx/>
                <a:uFillTx/>
                <a:latin typeface="+mj-lt"/>
                <a:ea typeface="+mj-ea"/>
                <a:cs typeface="+mj-cs"/>
              </a:rPr>
              <a:t>reward system </a:t>
            </a:r>
            <a:r>
              <a:rPr kumimoji="0" lang="en-US" sz="2400" b="0" i="0" u="none" strike="noStrike" kern="1200" cap="none" spc="0" normalizeH="0" baseline="0" noProof="0" dirty="0" smtClean="0">
                <a:ln>
                  <a:noFill/>
                </a:ln>
                <a:solidFill>
                  <a:srgbClr val="FF0066"/>
                </a:solidFill>
                <a:effectLst/>
                <a:uLnTx/>
                <a:uFillTx/>
                <a:latin typeface="+mj-lt"/>
                <a:ea typeface="+mj-ea"/>
                <a:cs typeface="+mj-cs"/>
              </a:rPr>
              <a:t>when they worked hard and behaved well.</a:t>
            </a:r>
            <a:endParaRPr kumimoji="0" lang="en-MY" sz="2400" b="0" i="0" u="none" strike="noStrike" kern="1200" cap="none" spc="0" normalizeH="0" baseline="0" noProof="0" dirty="0">
              <a:ln>
                <a:noFill/>
              </a:ln>
              <a:solidFill>
                <a:srgbClr val="FF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aspx penguin.jpg"/>
          <p:cNvPicPr>
            <a:picLocks noChangeAspect="1"/>
          </p:cNvPicPr>
          <p:nvPr/>
        </p:nvPicPr>
        <p:blipFill>
          <a:blip r:embed="rId2"/>
          <a:stretch>
            <a:fillRect/>
          </a:stretch>
        </p:blipFill>
        <p:spPr>
          <a:xfrm>
            <a:off x="0" y="0"/>
            <a:ext cx="9144000" cy="6858000"/>
          </a:xfrm>
          <a:prstGeom prst="rect">
            <a:avLst/>
          </a:prstGeom>
        </p:spPr>
      </p:pic>
      <p:sp>
        <p:nvSpPr>
          <p:cNvPr id="8" name="TextBox 7"/>
          <p:cNvSpPr txBox="1"/>
          <p:nvPr/>
        </p:nvSpPr>
        <p:spPr>
          <a:xfrm>
            <a:off x="381000" y="304800"/>
            <a:ext cx="8077200" cy="369332"/>
          </a:xfrm>
          <a:prstGeom prst="rect">
            <a:avLst/>
          </a:prstGeom>
          <a:noFill/>
        </p:spPr>
        <p:txBody>
          <a:bodyPr wrap="square" rtlCol="0">
            <a:spAutoFit/>
          </a:bodyPr>
          <a:lstStyle/>
          <a:p>
            <a:endParaRPr lang="en-US" dirty="0"/>
          </a:p>
        </p:txBody>
      </p:sp>
      <p:sp>
        <p:nvSpPr>
          <p:cNvPr id="9" name="Content Placeholder 2"/>
          <p:cNvSpPr>
            <a:spLocks noGrp="1"/>
          </p:cNvSpPr>
          <p:nvPr>
            <p:ph sz="quarter" idx="4294967295"/>
          </p:nvPr>
        </p:nvSpPr>
        <p:spPr>
          <a:xfrm>
            <a:off x="457200" y="457200"/>
            <a:ext cx="7924800" cy="5334000"/>
          </a:xfrm>
          <a:prstGeom prst="rect">
            <a:avLst/>
          </a:prstGeom>
        </p:spPr>
        <p:txBody>
          <a:bodyPr>
            <a:normAutofit fontScale="92500" lnSpcReduction="20000"/>
          </a:bodyPr>
          <a:lstStyle/>
          <a:p>
            <a:r>
              <a:rPr lang="en-US" dirty="0" smtClean="0">
                <a:solidFill>
                  <a:srgbClr val="800000"/>
                </a:solidFill>
              </a:rPr>
              <a:t>After a couple of months, I had the class under  control but I felt they lacked motivation.  The Year 2 KSSR textbook lacked </a:t>
            </a:r>
            <a:r>
              <a:rPr lang="en-US" dirty="0" err="1" smtClean="0">
                <a:solidFill>
                  <a:srgbClr val="800000"/>
                </a:solidFill>
              </a:rPr>
              <a:t>lustre</a:t>
            </a:r>
            <a:r>
              <a:rPr lang="en-US" dirty="0" smtClean="0">
                <a:solidFill>
                  <a:srgbClr val="800000"/>
                </a:solidFill>
              </a:rPr>
              <a:t> and wasn’t designed for pupils with learning difficulties and so I STOPPED RELYING ON THE TEXTBOOK.</a:t>
            </a:r>
          </a:p>
          <a:p>
            <a:r>
              <a:rPr lang="en-US" dirty="0" smtClean="0">
                <a:solidFill>
                  <a:srgbClr val="800000"/>
                </a:solidFill>
              </a:rPr>
              <a:t>So I started asking the pupils what they wanted to do in the lesson.</a:t>
            </a:r>
          </a:p>
          <a:p>
            <a:r>
              <a:rPr lang="en-US" dirty="0" smtClean="0">
                <a:solidFill>
                  <a:srgbClr val="800000"/>
                </a:solidFill>
              </a:rPr>
              <a:t>Based on their feedback, I created tasks that were in line with the KSSR Learning Standards/ DOCUMENT STANDARD</a:t>
            </a:r>
          </a:p>
          <a:p>
            <a:r>
              <a:rPr lang="en-US" dirty="0" smtClean="0">
                <a:solidFill>
                  <a:srgbClr val="800000"/>
                </a:solidFill>
              </a:rPr>
              <a:t>And I followed what area of phonics was being </a:t>
            </a:r>
          </a:p>
          <a:p>
            <a:pPr>
              <a:buNone/>
            </a:pPr>
            <a:r>
              <a:rPr lang="en-US" dirty="0" smtClean="0">
                <a:solidFill>
                  <a:srgbClr val="800000"/>
                </a:solidFill>
              </a:rPr>
              <a:t>    taught that week .</a:t>
            </a:r>
            <a:endParaRPr lang="en-MY" dirty="0">
              <a:solidFill>
                <a:srgbClr val="8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aspx penguin.jpg"/>
          <p:cNvPicPr>
            <a:picLocks noChangeAspect="1"/>
          </p:cNvPicPr>
          <p:nvPr/>
        </p:nvPicPr>
        <p:blipFill>
          <a:blip r:embed="rId2"/>
          <a:stretch>
            <a:fillRect/>
          </a:stretch>
        </p:blipFill>
        <p:spPr>
          <a:xfrm>
            <a:off x="0" y="0"/>
            <a:ext cx="9144000" cy="6858000"/>
          </a:xfrm>
          <a:prstGeom prst="rect">
            <a:avLst/>
          </a:prstGeom>
        </p:spPr>
      </p:pic>
      <p:sp>
        <p:nvSpPr>
          <p:cNvPr id="7" name="Content Placeholder 2"/>
          <p:cNvSpPr>
            <a:spLocks noGrp="1"/>
          </p:cNvSpPr>
          <p:nvPr>
            <p:ph sz="quarter" idx="4294967295"/>
          </p:nvPr>
        </p:nvSpPr>
        <p:spPr>
          <a:xfrm>
            <a:off x="1143000" y="685800"/>
            <a:ext cx="6400800" cy="5486400"/>
          </a:xfrm>
          <a:prstGeom prst="rect">
            <a:avLst/>
          </a:prstGeom>
        </p:spPr>
        <p:txBody>
          <a:bodyPr>
            <a:normAutofit fontScale="92500" lnSpcReduction="20000"/>
          </a:bodyPr>
          <a:lstStyle/>
          <a:p>
            <a:pPr algn="just"/>
            <a:r>
              <a:rPr lang="en-MY" dirty="0"/>
              <a:t>The Learner-Centred Curriculum takes as its starting point what is done by language teachers in their classes. </a:t>
            </a:r>
            <a:r>
              <a:rPr lang="en-MY" dirty="0" err="1"/>
              <a:t>Nunan</a:t>
            </a:r>
            <a:r>
              <a:rPr lang="en-MY" dirty="0"/>
              <a:t> develops a concept of the negotiated model in which the curriculum is a collaboration between teachers and students.</a:t>
            </a:r>
            <a:endParaRPr lang="en-US" dirty="0" smtClean="0"/>
          </a:p>
          <a:p>
            <a:endParaRPr lang="en-MY" dirty="0" smtClean="0"/>
          </a:p>
          <a:p>
            <a:pPr>
              <a:buNone/>
            </a:pPr>
            <a:endParaRPr lang="en-MY" dirty="0" smtClean="0"/>
          </a:p>
          <a:p>
            <a:r>
              <a:rPr lang="en-MY" dirty="0" smtClean="0"/>
              <a:t>“</a:t>
            </a:r>
            <a:r>
              <a:rPr lang="en-MY" dirty="0"/>
              <a:t>A person cannot teach another person directly; a person can only facilitate another's learning” (Rogers, 1951).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524000"/>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28_example.jpg"/>
          <p:cNvPicPr>
            <a:picLocks noChangeAspect="1"/>
          </p:cNvPicPr>
          <p:nvPr/>
        </p:nvPicPr>
        <p:blipFill>
          <a:blip r:embed="rId2"/>
          <a:stretch>
            <a:fillRect/>
          </a:stretch>
        </p:blipFill>
        <p:spPr>
          <a:xfrm>
            <a:off x="0" y="-304800"/>
            <a:ext cx="9144000" cy="7162800"/>
          </a:xfrm>
          <a:prstGeom prst="rect">
            <a:avLst/>
          </a:prstGeom>
        </p:spPr>
      </p:pic>
      <p:sp>
        <p:nvSpPr>
          <p:cNvPr id="16" name="TextBox 15"/>
          <p:cNvSpPr txBox="1"/>
          <p:nvPr/>
        </p:nvSpPr>
        <p:spPr>
          <a:xfrm>
            <a:off x="1143000" y="990600"/>
            <a:ext cx="5486400" cy="2308324"/>
          </a:xfrm>
          <a:prstGeom prst="rect">
            <a:avLst/>
          </a:prstGeom>
          <a:noFill/>
        </p:spPr>
        <p:txBody>
          <a:bodyPr wrap="square" rtlCol="0">
            <a:spAutoFit/>
          </a:bodyPr>
          <a:lstStyle/>
          <a:p>
            <a:pPr algn="ctr"/>
            <a:r>
              <a:rPr lang="en-US" sz="4800" dirty="0" smtClean="0">
                <a:solidFill>
                  <a:srgbClr val="0000CC"/>
                </a:solidFill>
              </a:rPr>
              <a:t>This led me to try Task-based Learning (TBL)</a:t>
            </a:r>
            <a:endParaRPr lang="en-US" sz="4800" b="1" dirty="0">
              <a:solidFill>
                <a:srgbClr val="0000C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699</TotalTime>
  <Words>503</Words>
  <Application>Microsoft Office PowerPoint</Application>
  <PresentationFormat>On-screen Show (4:3)</PresentationFormat>
  <Paragraphs>66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Then I started to change things….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KURSUS PENINGKATAN KECEMERLANGAN UPSR (TEKNIK MENJAWAB DAN SKEMA PEMARKAHAN BAHASA INGGERIS UPSR)</dc:title>
  <dc:creator>User</dc:creator>
  <cp:lastModifiedBy>BritishCouncil</cp:lastModifiedBy>
  <cp:revision>11</cp:revision>
  <dcterms:created xsi:type="dcterms:W3CDTF">2012-05-05T00:58:15Z</dcterms:created>
  <dcterms:modified xsi:type="dcterms:W3CDTF">2013-02-27T04:27:57Z</dcterms:modified>
</cp:coreProperties>
</file>