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270" r:id="rId3"/>
    <p:sldId id="272" r:id="rId4"/>
    <p:sldId id="258" r:id="rId5"/>
    <p:sldId id="273" r:id="rId6"/>
    <p:sldId id="259" r:id="rId7"/>
    <p:sldId id="260" r:id="rId8"/>
    <p:sldId id="269" r:id="rId9"/>
    <p:sldId id="261" r:id="rId10"/>
    <p:sldId id="262" r:id="rId11"/>
    <p:sldId id="263" r:id="rId12"/>
    <p:sldId id="274" r:id="rId13"/>
    <p:sldId id="264" r:id="rId14"/>
    <p:sldId id="265" r:id="rId15"/>
    <p:sldId id="275" r:id="rId16"/>
    <p:sldId id="266" r:id="rId17"/>
    <p:sldId id="271"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95472-E498-4483-B566-9BB25DA0E3DB}" type="datetimeFigureOut">
              <a:rPr lang="en-US" smtClean="0"/>
              <a:t>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97829-E019-4261-985E-6DDBCE4D2FF0}" type="slidenum">
              <a:rPr lang="en-US" smtClean="0"/>
              <a:t>‹#›</a:t>
            </a:fld>
            <a:endParaRPr lang="en-US"/>
          </a:p>
        </p:txBody>
      </p:sp>
    </p:spTree>
    <p:extLst>
      <p:ext uri="{BB962C8B-B14F-4D97-AF65-F5344CB8AC3E}">
        <p14:creationId xmlns:p14="http://schemas.microsoft.com/office/powerpoint/2010/main" val="8413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97829-E019-4261-985E-6DDBCE4D2FF0}" type="slidenum">
              <a:rPr lang="en-US" smtClean="0"/>
              <a:t>1</a:t>
            </a:fld>
            <a:endParaRPr lang="en-US"/>
          </a:p>
        </p:txBody>
      </p:sp>
    </p:spTree>
    <p:extLst>
      <p:ext uri="{BB962C8B-B14F-4D97-AF65-F5344CB8AC3E}">
        <p14:creationId xmlns:p14="http://schemas.microsoft.com/office/powerpoint/2010/main" val="195735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749CE04-EA75-4ED6-A27E-1F6075FE86B9}" type="datetimeFigureOut">
              <a:rPr lang="en-US" smtClean="0"/>
              <a:t>2/20/2013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DB74FD5-3F10-440C-8FA0-A9B74F36D2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49CE04-EA75-4ED6-A27E-1F6075FE86B9}"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74FD5-3F10-440C-8FA0-A9B74F36D2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49CE04-EA75-4ED6-A27E-1F6075FE86B9}" type="datetimeFigureOut">
              <a:rPr lang="en-US" smtClean="0"/>
              <a:t>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B74FD5-3F10-440C-8FA0-A9B74F36D2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749CE04-EA75-4ED6-A27E-1F6075FE86B9}" type="datetimeFigureOut">
              <a:rPr lang="en-US" smtClean="0"/>
              <a:t>2/20/2013</a:t>
            </a:fld>
            <a:endParaRPr lang="en-US"/>
          </a:p>
        </p:txBody>
      </p:sp>
      <p:sp>
        <p:nvSpPr>
          <p:cNvPr id="9" name="Slide Number Placeholder 8"/>
          <p:cNvSpPr>
            <a:spLocks noGrp="1"/>
          </p:cNvSpPr>
          <p:nvPr>
            <p:ph type="sldNum" sz="quarter" idx="15"/>
          </p:nvPr>
        </p:nvSpPr>
        <p:spPr/>
        <p:txBody>
          <a:bodyPr rtlCol="0"/>
          <a:lstStyle/>
          <a:p>
            <a:fld id="{ADB74FD5-3F10-440C-8FA0-A9B74F36D279}"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749CE04-EA75-4ED6-A27E-1F6075FE86B9}" type="datetimeFigureOut">
              <a:rPr lang="en-US" smtClean="0"/>
              <a:t>2/20/2013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DB74FD5-3F10-440C-8FA0-A9B74F36D2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749CE04-EA75-4ED6-A27E-1F6075FE86B9}" type="datetimeFigureOut">
              <a:rPr lang="en-US" smtClean="0"/>
              <a:t>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B74FD5-3F10-440C-8FA0-A9B74F36D27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749CE04-EA75-4ED6-A27E-1F6075FE86B9}" type="datetimeFigureOut">
              <a:rPr lang="en-US" smtClean="0"/>
              <a:t>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B74FD5-3F10-440C-8FA0-A9B74F36D27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749CE04-EA75-4ED6-A27E-1F6075FE86B9}" type="datetimeFigureOut">
              <a:rPr lang="en-US" smtClean="0"/>
              <a:t>2/20/2013</a:t>
            </a:fld>
            <a:endParaRPr lang="en-US"/>
          </a:p>
        </p:txBody>
      </p:sp>
      <p:sp>
        <p:nvSpPr>
          <p:cNvPr id="7" name="Slide Number Placeholder 6"/>
          <p:cNvSpPr>
            <a:spLocks noGrp="1"/>
          </p:cNvSpPr>
          <p:nvPr>
            <p:ph type="sldNum" sz="quarter" idx="11"/>
          </p:nvPr>
        </p:nvSpPr>
        <p:spPr/>
        <p:txBody>
          <a:bodyPr rtlCol="0"/>
          <a:lstStyle/>
          <a:p>
            <a:fld id="{ADB74FD5-3F10-440C-8FA0-A9B74F36D27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49CE04-EA75-4ED6-A27E-1F6075FE86B9}" type="datetimeFigureOut">
              <a:rPr lang="en-US" smtClean="0"/>
              <a:t>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B74FD5-3F10-440C-8FA0-A9B74F36D2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749CE04-EA75-4ED6-A27E-1F6075FE86B9}" type="datetimeFigureOut">
              <a:rPr lang="en-US" smtClean="0"/>
              <a:t>2/20/2013</a:t>
            </a:fld>
            <a:endParaRPr lang="en-US"/>
          </a:p>
        </p:txBody>
      </p:sp>
      <p:sp>
        <p:nvSpPr>
          <p:cNvPr id="22" name="Slide Number Placeholder 21"/>
          <p:cNvSpPr>
            <a:spLocks noGrp="1"/>
          </p:cNvSpPr>
          <p:nvPr>
            <p:ph type="sldNum" sz="quarter" idx="15"/>
          </p:nvPr>
        </p:nvSpPr>
        <p:spPr/>
        <p:txBody>
          <a:bodyPr rtlCol="0"/>
          <a:lstStyle/>
          <a:p>
            <a:fld id="{ADB74FD5-3F10-440C-8FA0-A9B74F36D27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749CE04-EA75-4ED6-A27E-1F6075FE86B9}" type="datetimeFigureOut">
              <a:rPr lang="en-US" smtClean="0"/>
              <a:t>2/20/2013</a:t>
            </a:fld>
            <a:endParaRPr lang="en-US"/>
          </a:p>
        </p:txBody>
      </p:sp>
      <p:sp>
        <p:nvSpPr>
          <p:cNvPr id="18" name="Slide Number Placeholder 17"/>
          <p:cNvSpPr>
            <a:spLocks noGrp="1"/>
          </p:cNvSpPr>
          <p:nvPr>
            <p:ph type="sldNum" sz="quarter" idx="11"/>
          </p:nvPr>
        </p:nvSpPr>
        <p:spPr/>
        <p:txBody>
          <a:bodyPr rtlCol="0"/>
          <a:lstStyle/>
          <a:p>
            <a:fld id="{ADB74FD5-3F10-440C-8FA0-A9B74F36D279}"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749CE04-EA75-4ED6-A27E-1F6075FE86B9}" type="datetimeFigureOut">
              <a:rPr lang="en-US" smtClean="0"/>
              <a:t>2/20/2013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DB74FD5-3F10-440C-8FA0-A9B74F36D2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SHARED READING</a:t>
            </a:r>
            <a:endParaRPr lang="en-US" dirty="0"/>
          </a:p>
        </p:txBody>
      </p:sp>
      <p:sp>
        <p:nvSpPr>
          <p:cNvPr id="3" name="Subtitle 2"/>
          <p:cNvSpPr>
            <a:spLocks noGrp="1"/>
          </p:cNvSpPr>
          <p:nvPr>
            <p:ph type="subTitle" idx="1"/>
          </p:nvPr>
        </p:nvSpPr>
        <p:spPr/>
        <p:txBody>
          <a:bodyPr/>
          <a:lstStyle/>
          <a:p>
            <a:r>
              <a:rPr lang="en-US" dirty="0" smtClean="0"/>
              <a:t>BY MAS ADIBA BINTI MAHUSAIN</a:t>
            </a:r>
          </a:p>
          <a:p>
            <a:r>
              <a:rPr lang="en-US" dirty="0" smtClean="0"/>
              <a:t>SK POYUT, BARAM</a:t>
            </a:r>
          </a:p>
          <a:p>
            <a:r>
              <a:rPr lang="en-US" dirty="0" smtClean="0"/>
              <a:t>SARAWAK</a:t>
            </a:r>
            <a:endParaRPr lang="en-US" dirty="0"/>
          </a:p>
        </p:txBody>
      </p:sp>
    </p:spTree>
    <p:extLst>
      <p:ext uri="{BB962C8B-B14F-4D97-AF65-F5344CB8AC3E}">
        <p14:creationId xmlns:p14="http://schemas.microsoft.com/office/powerpoint/2010/main" val="1543132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- 2</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86867" y="1600201"/>
            <a:ext cx="2135481" cy="1676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07" y="1600201"/>
            <a:ext cx="2404594" cy="164793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1283703"/>
            <a:ext cx="2716309" cy="196443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3657600"/>
            <a:ext cx="2033104" cy="2514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9400" y="4178808"/>
            <a:ext cx="2742811" cy="199339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15001" y="3657601"/>
            <a:ext cx="2133599" cy="2514599"/>
          </a:xfrm>
          <a:prstGeom prst="rect">
            <a:avLst/>
          </a:prstGeom>
        </p:spPr>
      </p:pic>
    </p:spTree>
    <p:extLst>
      <p:ext uri="{BB962C8B-B14F-4D97-AF65-F5344CB8AC3E}">
        <p14:creationId xmlns:p14="http://schemas.microsoft.com/office/powerpoint/2010/main" val="2573419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- 3</a:t>
            </a:r>
            <a:endParaRPr lang="en-US" dirty="0"/>
          </a:p>
        </p:txBody>
      </p:sp>
      <p:pic>
        <p:nvPicPr>
          <p:cNvPr id="6" name="Content Placeholder 5"/>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2057400"/>
            <a:ext cx="2750065" cy="2106673"/>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7462" y="1447801"/>
            <a:ext cx="1885509" cy="271627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1981200"/>
            <a:ext cx="2438400" cy="21828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47800" y="4520301"/>
            <a:ext cx="3282416" cy="203617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6800" y="4554133"/>
            <a:ext cx="3108960" cy="1974580"/>
          </a:xfrm>
          <a:prstGeom prst="rect">
            <a:avLst/>
          </a:prstGeom>
        </p:spPr>
      </p:pic>
    </p:spTree>
    <p:extLst>
      <p:ext uri="{BB962C8B-B14F-4D97-AF65-F5344CB8AC3E}">
        <p14:creationId xmlns:p14="http://schemas.microsoft.com/office/powerpoint/2010/main" val="11933048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096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sz="quarter" idx="1"/>
          </p:nvPr>
        </p:nvSpPr>
        <p:spPr/>
        <p:txBody>
          <a:bodyPr/>
          <a:lstStyle/>
          <a:p>
            <a:r>
              <a:rPr lang="en-US" dirty="0"/>
              <a:t>T</a:t>
            </a:r>
            <a:r>
              <a:rPr lang="en-US" dirty="0" smtClean="0"/>
              <a:t>here </a:t>
            </a:r>
            <a:r>
              <a:rPr lang="en-US" dirty="0"/>
              <a:t>are many advantages </a:t>
            </a:r>
            <a:r>
              <a:rPr lang="en-US" dirty="0" smtClean="0"/>
              <a:t>to </a:t>
            </a:r>
            <a:r>
              <a:rPr lang="en-US" dirty="0"/>
              <a:t>use shared reading. </a:t>
            </a:r>
            <a:endParaRPr lang="en-US" dirty="0" smtClean="0"/>
          </a:p>
          <a:p>
            <a:r>
              <a:rPr lang="en-US" dirty="0" smtClean="0"/>
              <a:t>With </a:t>
            </a:r>
            <a:r>
              <a:rPr lang="en-US" dirty="0"/>
              <a:t>your partner, can you think of advantages of shared reading? </a:t>
            </a:r>
          </a:p>
        </p:txBody>
      </p:sp>
    </p:spTree>
    <p:extLst>
      <p:ext uri="{BB962C8B-B14F-4D97-AF65-F5344CB8AC3E}">
        <p14:creationId xmlns:p14="http://schemas.microsoft.com/office/powerpoint/2010/main" val="4049306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sz="quarter" idx="1"/>
          </p:nvPr>
        </p:nvSpPr>
        <p:spPr/>
        <p:txBody>
          <a:bodyPr/>
          <a:lstStyle/>
          <a:p>
            <a:r>
              <a:rPr lang="en-US" dirty="0" smtClean="0"/>
              <a:t>Teachers </a:t>
            </a:r>
            <a:r>
              <a:rPr lang="en-US" dirty="0"/>
              <a:t>can demonstrate the skills of </a:t>
            </a:r>
            <a:r>
              <a:rPr lang="en-US" dirty="0" smtClean="0"/>
              <a:t>reading.   </a:t>
            </a:r>
          </a:p>
          <a:p>
            <a:r>
              <a:rPr lang="en-US" dirty="0" smtClean="0"/>
              <a:t>Children can enjoy listening and responding to a story.</a:t>
            </a:r>
            <a:endParaRPr lang="en-US" dirty="0"/>
          </a:p>
          <a:p>
            <a:r>
              <a:rPr lang="en-US" dirty="0" smtClean="0"/>
              <a:t> </a:t>
            </a:r>
            <a:r>
              <a:rPr lang="en-US" dirty="0"/>
              <a:t>Awareness of the functions of print, familiarity with language patterns, and word-recognition skills grow as children interact several times with the same selection.</a:t>
            </a:r>
          </a:p>
          <a:p>
            <a:r>
              <a:rPr lang="en-US" dirty="0" smtClean="0"/>
              <a:t> </a:t>
            </a:r>
            <a:r>
              <a:rPr lang="en-US" dirty="0"/>
              <a:t>S</a:t>
            </a:r>
            <a:r>
              <a:rPr lang="en-US" dirty="0" smtClean="0"/>
              <a:t>tudents </a:t>
            </a:r>
            <a:r>
              <a:rPr lang="en-US" dirty="0"/>
              <a:t>are  able to read the story confidently.</a:t>
            </a:r>
          </a:p>
          <a:p>
            <a:r>
              <a:rPr lang="en-US" dirty="0" smtClean="0"/>
              <a:t> Increase in spoken </a:t>
            </a:r>
            <a:r>
              <a:rPr lang="en-US" dirty="0"/>
              <a:t>language.</a:t>
            </a:r>
          </a:p>
          <a:p>
            <a:endParaRPr lang="en-US" dirty="0"/>
          </a:p>
        </p:txBody>
      </p:sp>
    </p:spTree>
    <p:extLst>
      <p:ext uri="{BB962C8B-B14F-4D97-AF65-F5344CB8AC3E}">
        <p14:creationId xmlns:p14="http://schemas.microsoft.com/office/powerpoint/2010/main" val="2385661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CHALLENGES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64393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a:t>Reading the story naturally. </a:t>
            </a:r>
            <a:endParaRPr lang="en-US" dirty="0" smtClean="0"/>
          </a:p>
          <a:p>
            <a:r>
              <a:rPr lang="en-US" dirty="0" smtClean="0"/>
              <a:t>Finding </a:t>
            </a:r>
            <a:r>
              <a:rPr lang="en-US" dirty="0"/>
              <a:t>appropriate materials. </a:t>
            </a:r>
          </a:p>
          <a:p>
            <a:endParaRPr lang="en-US" dirty="0"/>
          </a:p>
        </p:txBody>
      </p:sp>
    </p:spTree>
    <p:extLst>
      <p:ext uri="{BB962C8B-B14F-4D97-AF65-F5344CB8AC3E}">
        <p14:creationId xmlns:p14="http://schemas.microsoft.com/office/powerpoint/2010/main" val="2997132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13532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r>
              <a:rPr lang="en-US" dirty="0" smtClean="0">
                <a:sym typeface="Wingdings" pitchFamily="2" charset="2"/>
              </a:rPr>
              <a:t></a:t>
            </a: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65258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dirty="0"/>
              <a:t>In pairs, discuss the following questions.</a:t>
            </a:r>
          </a:p>
          <a:p>
            <a:pPr lvl="0"/>
            <a:r>
              <a:rPr lang="en-US" dirty="0"/>
              <a:t>Do you think your children enjoy reading? Why/why not?</a:t>
            </a:r>
          </a:p>
          <a:p>
            <a:pPr lvl="0"/>
            <a:r>
              <a:rPr lang="en-US" dirty="0"/>
              <a:t>Are they able to read well?</a:t>
            </a:r>
          </a:p>
          <a:p>
            <a:pPr lvl="0"/>
            <a:r>
              <a:rPr lang="en-US" dirty="0"/>
              <a:t>Do you find reading a challenge in your classroom?</a:t>
            </a:r>
          </a:p>
          <a:p>
            <a:pPr lvl="0"/>
            <a:r>
              <a:rPr lang="en-US" dirty="0"/>
              <a:t>Do you use other materials other than KSSR text books to help with reading?</a:t>
            </a:r>
          </a:p>
          <a:p>
            <a:pPr lvl="0"/>
            <a:r>
              <a:rPr lang="en-US" dirty="0"/>
              <a:t>Have you tried shared reading in your class?</a:t>
            </a:r>
          </a:p>
          <a:p>
            <a:endParaRPr lang="en-US" dirty="0"/>
          </a:p>
        </p:txBody>
      </p:sp>
    </p:spTree>
    <p:extLst>
      <p:ext uri="{BB962C8B-B14F-4D97-AF65-F5344CB8AC3E}">
        <p14:creationId xmlns:p14="http://schemas.microsoft.com/office/powerpoint/2010/main" val="3557578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is shared reading?</a:t>
            </a:r>
            <a:endParaRPr lang="en-US" dirty="0"/>
          </a:p>
        </p:txBody>
      </p:sp>
      <p:sp>
        <p:nvSpPr>
          <p:cNvPr id="9" name="Text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2810368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SHARED READING?</a:t>
            </a:r>
            <a:endParaRPr lang="en-US" dirty="0"/>
          </a:p>
        </p:txBody>
      </p:sp>
      <p:sp>
        <p:nvSpPr>
          <p:cNvPr id="3" name="Content Placeholder 2"/>
          <p:cNvSpPr>
            <a:spLocks noGrp="1"/>
          </p:cNvSpPr>
          <p:nvPr>
            <p:ph sz="quarter" idx="1"/>
          </p:nvPr>
        </p:nvSpPr>
        <p:spPr/>
        <p:txBody>
          <a:bodyPr>
            <a:normAutofit/>
          </a:bodyPr>
          <a:lstStyle/>
          <a:p>
            <a:r>
              <a:rPr lang="en-US" dirty="0"/>
              <a:t>Shared reading is a strategy which involves the joint participation of teachers and children around a shared text.  </a:t>
            </a:r>
            <a:endParaRPr lang="en-US" dirty="0" smtClean="0"/>
          </a:p>
          <a:p>
            <a:r>
              <a:rPr lang="en-US" dirty="0" smtClean="0"/>
              <a:t>Often </a:t>
            </a:r>
            <a:r>
              <a:rPr lang="en-US" dirty="0"/>
              <a:t>the text will be a ‘big book’ - which the group read together in a variety of different ways.  </a:t>
            </a:r>
            <a:endParaRPr lang="en-US" dirty="0" smtClean="0"/>
          </a:p>
          <a:p>
            <a:r>
              <a:rPr lang="en-US" dirty="0" smtClean="0"/>
              <a:t>The </a:t>
            </a:r>
            <a:r>
              <a:rPr lang="en-US" dirty="0"/>
              <a:t>teacher is able to demonstrate reading with the class and </a:t>
            </a:r>
            <a:r>
              <a:rPr lang="en-US" dirty="0" smtClean="0"/>
              <a:t>can focus </a:t>
            </a:r>
            <a:r>
              <a:rPr lang="en-US" dirty="0"/>
              <a:t>upon particular aspects of the process or strategies of reading.  </a:t>
            </a:r>
            <a:endParaRPr lang="en-US" dirty="0" smtClean="0"/>
          </a:p>
          <a:p>
            <a:r>
              <a:rPr lang="en-US" dirty="0" smtClean="0"/>
              <a:t>In </a:t>
            </a:r>
            <a:r>
              <a:rPr lang="en-US" dirty="0"/>
              <a:t>addition, the teacher can </a:t>
            </a:r>
            <a:r>
              <a:rPr lang="en-US" dirty="0" smtClean="0"/>
              <a:t>highlight </a:t>
            </a:r>
            <a:r>
              <a:rPr lang="en-US" dirty="0"/>
              <a:t>the use of particular types of words and sentences that contribute to the meaning of the text. </a:t>
            </a:r>
          </a:p>
        </p:txBody>
      </p:sp>
    </p:spTree>
    <p:extLst>
      <p:ext uri="{BB962C8B-B14F-4D97-AF65-F5344CB8AC3E}">
        <p14:creationId xmlns:p14="http://schemas.microsoft.com/office/powerpoint/2010/main" val="125071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use a shared reader?</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78385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a shared reader?</a:t>
            </a:r>
            <a:endParaRPr lang="en-US" dirty="0"/>
          </a:p>
        </p:txBody>
      </p:sp>
      <p:sp>
        <p:nvSpPr>
          <p:cNvPr id="3" name="Content Placeholder 2"/>
          <p:cNvSpPr>
            <a:spLocks noGrp="1"/>
          </p:cNvSpPr>
          <p:nvPr>
            <p:ph sz="quarter" idx="1"/>
          </p:nvPr>
        </p:nvSpPr>
        <p:spPr/>
        <p:txBody>
          <a:bodyPr/>
          <a:lstStyle/>
          <a:p>
            <a:r>
              <a:rPr lang="en-US" dirty="0"/>
              <a:t>The teacher introduces the book. The teacher asks questions about the title, pictures, characters and asks them to predict what the story about</a:t>
            </a:r>
            <a:r>
              <a:rPr lang="en-US" dirty="0" smtClean="0"/>
              <a:t>.  The teacher draws on the children’s existing knowledge of the topic.</a:t>
            </a:r>
            <a:endParaRPr lang="en-US" dirty="0"/>
          </a:p>
          <a:p>
            <a:r>
              <a:rPr lang="en-US" dirty="0"/>
              <a:t>The teacher reads the book multiple </a:t>
            </a:r>
            <a:r>
              <a:rPr lang="en-US" dirty="0" smtClean="0"/>
              <a:t>times, </a:t>
            </a:r>
            <a:r>
              <a:rPr lang="en-US" dirty="0"/>
              <a:t>over several days. During this time, the children are </a:t>
            </a:r>
            <a:r>
              <a:rPr lang="en-US" b="1" dirty="0"/>
              <a:t>actively involved </a:t>
            </a:r>
            <a:r>
              <a:rPr lang="en-US" dirty="0"/>
              <a:t>in the reading.</a:t>
            </a:r>
          </a:p>
          <a:p>
            <a:r>
              <a:rPr lang="en-US" dirty="0"/>
              <a:t>The first reading is for enjoyment. The teacher reads the story aloud using voice, gesture and action to bring the story alive.</a:t>
            </a:r>
          </a:p>
          <a:p>
            <a:endParaRPr lang="en-US" dirty="0" smtClean="0"/>
          </a:p>
          <a:p>
            <a:endParaRPr lang="en-US" dirty="0"/>
          </a:p>
        </p:txBody>
      </p:sp>
    </p:spTree>
    <p:extLst>
      <p:ext uri="{BB962C8B-B14F-4D97-AF65-F5344CB8AC3E}">
        <p14:creationId xmlns:p14="http://schemas.microsoft.com/office/powerpoint/2010/main" val="3688753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The second focus is on building and extending comprehension of the </a:t>
            </a:r>
            <a:r>
              <a:rPr lang="en-US" dirty="0" smtClean="0"/>
              <a:t>story.  </a:t>
            </a:r>
            <a:endParaRPr lang="en-US" dirty="0"/>
          </a:p>
          <a:p>
            <a:r>
              <a:rPr lang="en-US" dirty="0"/>
              <a:t>A third might focus attention on the interesting language and </a:t>
            </a:r>
            <a:r>
              <a:rPr lang="en-US" dirty="0" smtClean="0"/>
              <a:t>vocabulary</a:t>
            </a:r>
            <a:r>
              <a:rPr lang="en-US" dirty="0"/>
              <a:t>.</a:t>
            </a:r>
            <a:endParaRPr lang="en-US" dirty="0" smtClean="0"/>
          </a:p>
          <a:p>
            <a:r>
              <a:rPr lang="en-US" dirty="0" smtClean="0"/>
              <a:t>You </a:t>
            </a:r>
            <a:r>
              <a:rPr lang="en-US" dirty="0"/>
              <a:t>could also focus on phonic knowledge and phonemic awareness or flow and </a:t>
            </a:r>
            <a:r>
              <a:rPr lang="en-US" dirty="0" smtClean="0"/>
              <a:t>fluency.</a:t>
            </a:r>
          </a:p>
          <a:p>
            <a:r>
              <a:rPr lang="en-US" dirty="0" smtClean="0"/>
              <a:t>Afterwards, You can use the text to do follow on activities focusing on other skills. Activities could include role play, retelling the story, drawing the characters, recreating an alternative ending or other language arts activities.</a:t>
            </a:r>
          </a:p>
          <a:p>
            <a:endParaRPr lang="en-US" dirty="0"/>
          </a:p>
        </p:txBody>
      </p:sp>
    </p:spTree>
    <p:extLst>
      <p:ext uri="{BB962C8B-B14F-4D97-AF65-F5344CB8AC3E}">
        <p14:creationId xmlns:p14="http://schemas.microsoft.com/office/powerpoint/2010/main" val="1010196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7372290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- 1</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381001" y="1483112"/>
            <a:ext cx="2848340" cy="212823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1483112"/>
            <a:ext cx="2971800" cy="21744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7257" y="1483112"/>
            <a:ext cx="1826007" cy="21744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95400" y="3810000"/>
            <a:ext cx="2984755" cy="2743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3872662"/>
            <a:ext cx="2743200" cy="2680538"/>
          </a:xfrm>
          <a:prstGeom prst="rect">
            <a:avLst/>
          </a:prstGeom>
        </p:spPr>
      </p:pic>
    </p:spTree>
    <p:extLst>
      <p:ext uri="{BB962C8B-B14F-4D97-AF65-F5344CB8AC3E}">
        <p14:creationId xmlns:p14="http://schemas.microsoft.com/office/powerpoint/2010/main" val="86068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402</TotalTime>
  <Words>469</Words>
  <Application>Microsoft Office PowerPoint</Application>
  <PresentationFormat>On-screen Show (4:3)</PresentationFormat>
  <Paragraphs>46</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SHARED READING</vt:lpstr>
      <vt:lpstr>PowerPoint Presentation</vt:lpstr>
      <vt:lpstr>What is shared reading?</vt:lpstr>
      <vt:lpstr>WHAT IS SHARED READING?</vt:lpstr>
      <vt:lpstr>How to use a shared reader?</vt:lpstr>
      <vt:lpstr>How to use a shared reader?</vt:lpstr>
      <vt:lpstr>PowerPoint Presentation</vt:lpstr>
      <vt:lpstr>research</vt:lpstr>
      <vt:lpstr>RESEARCH - 1</vt:lpstr>
      <vt:lpstr>RESEARCH - 2</vt:lpstr>
      <vt:lpstr>RESEARCH - 3</vt:lpstr>
      <vt:lpstr>advantages</vt:lpstr>
      <vt:lpstr>ADVANTAGES</vt:lpstr>
      <vt:lpstr>ADVANTAGES</vt:lpstr>
      <vt:lpstr>CHALLENGES</vt:lpstr>
      <vt:lpstr>CHALLENGES</vt:lpstr>
      <vt:lpstr>ACTIVITY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READING</dc:title>
  <dc:creator>Dell</dc:creator>
  <cp:lastModifiedBy>Dell</cp:lastModifiedBy>
  <cp:revision>27</cp:revision>
  <dcterms:created xsi:type="dcterms:W3CDTF">2013-02-16T14:32:22Z</dcterms:created>
  <dcterms:modified xsi:type="dcterms:W3CDTF">2013-02-20T13:08:08Z</dcterms:modified>
</cp:coreProperties>
</file>