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handoutMasterIdLst>
    <p:handoutMasterId r:id="rId17"/>
  </p:handoutMasterIdLst>
  <p:sldIdLst>
    <p:sldId id="256" r:id="rId2"/>
    <p:sldId id="264" r:id="rId3"/>
    <p:sldId id="265" r:id="rId4"/>
    <p:sldId id="259" r:id="rId5"/>
    <p:sldId id="260" r:id="rId6"/>
    <p:sldId id="257" r:id="rId7"/>
    <p:sldId id="266" r:id="rId8"/>
    <p:sldId id="258" r:id="rId9"/>
    <p:sldId id="263" r:id="rId10"/>
    <p:sldId id="261" r:id="rId11"/>
    <p:sldId id="262" r:id="rId12"/>
    <p:sldId id="267" r:id="rId13"/>
    <p:sldId id="268" r:id="rId14"/>
    <p:sldId id="269" r:id="rId15"/>
  </p:sldIdLst>
  <p:sldSz cx="9144000" cy="6858000" type="screen4x3"/>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308" autoAdjust="0"/>
  </p:normalViewPr>
  <p:slideViewPr>
    <p:cSldViewPr>
      <p:cViewPr>
        <p:scale>
          <a:sx n="66" d="100"/>
          <a:sy n="66" d="100"/>
        </p:scale>
        <p:origin x="-636" y="756"/>
      </p:cViewPr>
      <p:guideLst>
        <p:guide orient="horz" pos="2160"/>
        <p:guide pos="2880"/>
      </p:guideLst>
    </p:cSldViewPr>
  </p:slideViewPr>
  <p:notesTextViewPr>
    <p:cViewPr>
      <p:scale>
        <a:sx n="100" d="100"/>
        <a:sy n="100" d="100"/>
      </p:scale>
      <p:origin x="0" y="0"/>
    </p:cViewPr>
  </p:notesTextViewPr>
  <p:notesViewPr>
    <p:cSldViewPr>
      <p:cViewPr varScale="1">
        <p:scale>
          <a:sx n="35" d="100"/>
          <a:sy n="35" d="100"/>
        </p:scale>
        <p:origin x="-2262" y="-78"/>
      </p:cViewPr>
      <p:guideLst>
        <p:guide orient="horz" pos="3132"/>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BFC16D-B775-4B34-8DEF-68F467D090BC}"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23837497-7257-4B2E-A2A8-2839B8C17BA0}">
      <dgm:prSet phldrT="[Text]" custT="1"/>
      <dgm:spPr/>
      <dgm:t>
        <a:bodyPr/>
        <a:lstStyle/>
        <a:p>
          <a:r>
            <a:rPr lang="en-US" sz="1800" b="1" dirty="0">
              <a:solidFill>
                <a:schemeClr val="tx1"/>
              </a:solidFill>
              <a:latin typeface="Times New Roman" pitchFamily="18" charset="0"/>
              <a:cs typeface="Times New Roman" pitchFamily="18" charset="0"/>
            </a:rPr>
            <a:t>CLASSROOM ACTION RESEARCH</a:t>
          </a:r>
        </a:p>
      </dgm:t>
    </dgm:pt>
    <dgm:pt modelId="{1DF09272-B53D-4087-834D-5D3896BA9CA5}" type="parTrans" cxnId="{27D9E7A9-D0A1-4D10-969A-268B11FCE78E}">
      <dgm:prSet/>
      <dgm:spPr/>
      <dgm:t>
        <a:bodyPr/>
        <a:lstStyle/>
        <a:p>
          <a:endParaRPr lang="en-US"/>
        </a:p>
      </dgm:t>
    </dgm:pt>
    <dgm:pt modelId="{7796D908-224F-4900-83FC-F3AB4B16507C}" type="sibTrans" cxnId="{27D9E7A9-D0A1-4D10-969A-268B11FCE78E}">
      <dgm:prSet/>
      <dgm:spPr/>
      <dgm:t>
        <a:bodyPr/>
        <a:lstStyle/>
        <a:p>
          <a:endParaRPr lang="en-US"/>
        </a:p>
      </dgm:t>
    </dgm:pt>
    <dgm:pt modelId="{5A7B3410-61C4-4D5E-89F9-5D22A0DAEA7C}">
      <dgm:prSet phldrT="[Text]" custT="1"/>
      <dgm:spPr/>
      <dgm:t>
        <a:bodyPr/>
        <a:lstStyle/>
        <a:p>
          <a:r>
            <a:rPr lang="en-US" sz="1800" b="1" dirty="0" smtClean="0">
              <a:solidFill>
                <a:schemeClr val="tx1"/>
              </a:solidFill>
              <a:latin typeface="Times New Roman" pitchFamily="18" charset="0"/>
              <a:cs typeface="Times New Roman" pitchFamily="18" charset="0"/>
            </a:rPr>
            <a:t>A  KNOWLEDGE </a:t>
          </a:r>
          <a:endParaRPr lang="en-US" sz="1800" b="1" dirty="0">
            <a:solidFill>
              <a:schemeClr val="tx1"/>
            </a:solidFill>
            <a:latin typeface="Times New Roman" pitchFamily="18" charset="0"/>
            <a:cs typeface="Times New Roman" pitchFamily="18" charset="0"/>
          </a:endParaRPr>
        </a:p>
        <a:p>
          <a:r>
            <a:rPr lang="en-US" sz="1800" b="1" dirty="0">
              <a:solidFill>
                <a:schemeClr val="tx1"/>
              </a:solidFill>
              <a:latin typeface="Times New Roman" pitchFamily="18" charset="0"/>
              <a:cs typeface="Times New Roman" pitchFamily="18" charset="0"/>
            </a:rPr>
            <a:t>CULTURE</a:t>
          </a:r>
        </a:p>
      </dgm:t>
    </dgm:pt>
    <dgm:pt modelId="{B576E701-7CB4-4960-86F9-CCD48A14E078}" type="parTrans" cxnId="{45CE912F-697A-4360-805F-F707FCA354B1}">
      <dgm:prSet/>
      <dgm:spPr/>
      <dgm:t>
        <a:bodyPr/>
        <a:lstStyle/>
        <a:p>
          <a:endParaRPr lang="en-US"/>
        </a:p>
      </dgm:t>
    </dgm:pt>
    <dgm:pt modelId="{770C4D18-9D04-4401-9CF0-4A7413F3AC87}" type="sibTrans" cxnId="{45CE912F-697A-4360-805F-F707FCA354B1}">
      <dgm:prSet/>
      <dgm:spPr/>
      <dgm:t>
        <a:bodyPr/>
        <a:lstStyle/>
        <a:p>
          <a:endParaRPr lang="en-US"/>
        </a:p>
      </dgm:t>
    </dgm:pt>
    <dgm:pt modelId="{CFA86096-201E-41C2-A6E0-B6F3B8C18008}">
      <dgm:prSet phldrT="[Text]" custT="1"/>
      <dgm:spPr/>
      <dgm:t>
        <a:bodyPr/>
        <a:lstStyle/>
        <a:p>
          <a:r>
            <a:rPr lang="en-US" sz="1800" b="1" dirty="0" smtClean="0">
              <a:solidFill>
                <a:schemeClr val="tx1"/>
              </a:solidFill>
              <a:latin typeface="Times New Roman" pitchFamily="18" charset="0"/>
              <a:cs typeface="Times New Roman" pitchFamily="18" charset="0"/>
            </a:rPr>
            <a:t>TEACHERS PROFESSIONAL SELF-DEVELOPMENT</a:t>
          </a:r>
          <a:endParaRPr lang="en-US" sz="1800" b="1" dirty="0">
            <a:solidFill>
              <a:schemeClr val="tx1"/>
            </a:solidFill>
            <a:latin typeface="Times New Roman" pitchFamily="18" charset="0"/>
            <a:cs typeface="Times New Roman" pitchFamily="18" charset="0"/>
          </a:endParaRPr>
        </a:p>
      </dgm:t>
    </dgm:pt>
    <dgm:pt modelId="{4FB6E639-8504-4EA0-B9A2-22035927C973}" type="parTrans" cxnId="{47A6F6D8-02BB-459E-B9FD-562B8A51A09B}">
      <dgm:prSet/>
      <dgm:spPr/>
      <dgm:t>
        <a:bodyPr/>
        <a:lstStyle/>
        <a:p>
          <a:endParaRPr lang="en-US"/>
        </a:p>
      </dgm:t>
    </dgm:pt>
    <dgm:pt modelId="{C85BB90D-4E21-445A-9C20-D580684B8465}" type="sibTrans" cxnId="{47A6F6D8-02BB-459E-B9FD-562B8A51A09B}">
      <dgm:prSet/>
      <dgm:spPr/>
      <dgm:t>
        <a:bodyPr/>
        <a:lstStyle/>
        <a:p>
          <a:endParaRPr lang="en-US"/>
        </a:p>
      </dgm:t>
    </dgm:pt>
    <dgm:pt modelId="{66F922CB-9438-45B4-A9D4-0FD76AD98F2E}" type="pres">
      <dgm:prSet presAssocID="{1EBFC16D-B775-4B34-8DEF-68F467D090BC}" presName="linearFlow" presStyleCnt="0">
        <dgm:presLayoutVars>
          <dgm:resizeHandles val="exact"/>
        </dgm:presLayoutVars>
      </dgm:prSet>
      <dgm:spPr/>
      <dgm:t>
        <a:bodyPr/>
        <a:lstStyle/>
        <a:p>
          <a:endParaRPr lang="en-US"/>
        </a:p>
      </dgm:t>
    </dgm:pt>
    <dgm:pt modelId="{F64458ED-26E8-460D-80B1-7F00E93DAD43}" type="pres">
      <dgm:prSet presAssocID="{23837497-7257-4B2E-A2A8-2839B8C17BA0}" presName="node" presStyleLbl="node1" presStyleIdx="0" presStyleCnt="3" custLinFactX="-24920" custLinFactNeighborX="-100000" custLinFactNeighborY="12347">
        <dgm:presLayoutVars>
          <dgm:bulletEnabled val="1"/>
        </dgm:presLayoutVars>
      </dgm:prSet>
      <dgm:spPr/>
      <dgm:t>
        <a:bodyPr/>
        <a:lstStyle/>
        <a:p>
          <a:endParaRPr lang="en-US"/>
        </a:p>
      </dgm:t>
    </dgm:pt>
    <dgm:pt modelId="{C0054488-AEEB-49FE-9F0B-0246287814DD}" type="pres">
      <dgm:prSet presAssocID="{7796D908-224F-4900-83FC-F3AB4B16507C}" presName="sibTrans" presStyleLbl="sibTrans2D1" presStyleIdx="0" presStyleCnt="2"/>
      <dgm:spPr/>
      <dgm:t>
        <a:bodyPr/>
        <a:lstStyle/>
        <a:p>
          <a:endParaRPr lang="en-US"/>
        </a:p>
      </dgm:t>
    </dgm:pt>
    <dgm:pt modelId="{0D9A3281-1A15-4B47-931E-792957650EFD}" type="pres">
      <dgm:prSet presAssocID="{7796D908-224F-4900-83FC-F3AB4B16507C}" presName="connectorText" presStyleLbl="sibTrans2D1" presStyleIdx="0" presStyleCnt="2"/>
      <dgm:spPr/>
      <dgm:t>
        <a:bodyPr/>
        <a:lstStyle/>
        <a:p>
          <a:endParaRPr lang="en-US"/>
        </a:p>
      </dgm:t>
    </dgm:pt>
    <dgm:pt modelId="{AB48B28C-D4BC-49DF-AF61-E5B556F2CAFC}" type="pres">
      <dgm:prSet presAssocID="{5A7B3410-61C4-4D5E-89F9-5D22A0DAEA7C}" presName="node" presStyleLbl="node1" presStyleIdx="1" presStyleCnt="3" custLinFactY="-93826" custLinFactNeighborX="1983" custLinFactNeighborY="-100000">
        <dgm:presLayoutVars>
          <dgm:bulletEnabled val="1"/>
        </dgm:presLayoutVars>
      </dgm:prSet>
      <dgm:spPr/>
      <dgm:t>
        <a:bodyPr/>
        <a:lstStyle/>
        <a:p>
          <a:endParaRPr lang="en-US"/>
        </a:p>
      </dgm:t>
    </dgm:pt>
    <dgm:pt modelId="{0269D4B3-C339-473D-B15F-66D415E065E6}" type="pres">
      <dgm:prSet presAssocID="{770C4D18-9D04-4401-9CF0-4A7413F3AC87}" presName="sibTrans" presStyleLbl="sibTrans2D1" presStyleIdx="1" presStyleCnt="2"/>
      <dgm:spPr/>
      <dgm:t>
        <a:bodyPr/>
        <a:lstStyle/>
        <a:p>
          <a:endParaRPr lang="en-US"/>
        </a:p>
      </dgm:t>
    </dgm:pt>
    <dgm:pt modelId="{8BF38062-0148-4465-B743-490DC6719AA0}" type="pres">
      <dgm:prSet presAssocID="{770C4D18-9D04-4401-9CF0-4A7413F3AC87}" presName="connectorText" presStyleLbl="sibTrans2D1" presStyleIdx="1" presStyleCnt="2"/>
      <dgm:spPr/>
      <dgm:t>
        <a:bodyPr/>
        <a:lstStyle/>
        <a:p>
          <a:endParaRPr lang="en-US"/>
        </a:p>
      </dgm:t>
    </dgm:pt>
    <dgm:pt modelId="{42F737EF-E682-449C-9DCB-B38375F9FA8C}" type="pres">
      <dgm:prSet presAssocID="{CFA86096-201E-41C2-A6E0-B6F3B8C18008}" presName="node" presStyleLbl="node1" presStyleIdx="2" presStyleCnt="3" custLinFactX="28885" custLinFactY="-193826" custLinFactNeighborX="100000" custLinFactNeighborY="-200000">
        <dgm:presLayoutVars>
          <dgm:bulletEnabled val="1"/>
        </dgm:presLayoutVars>
      </dgm:prSet>
      <dgm:spPr/>
      <dgm:t>
        <a:bodyPr/>
        <a:lstStyle/>
        <a:p>
          <a:endParaRPr lang="en-US"/>
        </a:p>
      </dgm:t>
    </dgm:pt>
  </dgm:ptLst>
  <dgm:cxnLst>
    <dgm:cxn modelId="{27D9E7A9-D0A1-4D10-969A-268B11FCE78E}" srcId="{1EBFC16D-B775-4B34-8DEF-68F467D090BC}" destId="{23837497-7257-4B2E-A2A8-2839B8C17BA0}" srcOrd="0" destOrd="0" parTransId="{1DF09272-B53D-4087-834D-5D3896BA9CA5}" sibTransId="{7796D908-224F-4900-83FC-F3AB4B16507C}"/>
    <dgm:cxn modelId="{668C5387-0FCD-4FFE-AC67-050E3194DBF7}" type="presOf" srcId="{5A7B3410-61C4-4D5E-89F9-5D22A0DAEA7C}" destId="{AB48B28C-D4BC-49DF-AF61-E5B556F2CAFC}" srcOrd="0" destOrd="0" presId="urn:microsoft.com/office/officeart/2005/8/layout/process2"/>
    <dgm:cxn modelId="{53F481F3-53D0-4C4F-AFA0-189784422DD8}" type="presOf" srcId="{770C4D18-9D04-4401-9CF0-4A7413F3AC87}" destId="{0269D4B3-C339-473D-B15F-66D415E065E6}" srcOrd="0" destOrd="0" presId="urn:microsoft.com/office/officeart/2005/8/layout/process2"/>
    <dgm:cxn modelId="{B4168BDA-952C-4988-845C-C8DB05697F78}" type="presOf" srcId="{CFA86096-201E-41C2-A6E0-B6F3B8C18008}" destId="{42F737EF-E682-449C-9DCB-B38375F9FA8C}" srcOrd="0" destOrd="0" presId="urn:microsoft.com/office/officeart/2005/8/layout/process2"/>
    <dgm:cxn modelId="{0B094B4C-CA42-40BF-8060-DCDD77BA1EEB}" type="presOf" srcId="{1EBFC16D-B775-4B34-8DEF-68F467D090BC}" destId="{66F922CB-9438-45B4-A9D4-0FD76AD98F2E}" srcOrd="0" destOrd="0" presId="urn:microsoft.com/office/officeart/2005/8/layout/process2"/>
    <dgm:cxn modelId="{0DACD2AE-7A72-464B-B2BD-B8A584B8FC74}" type="presOf" srcId="{7796D908-224F-4900-83FC-F3AB4B16507C}" destId="{0D9A3281-1A15-4B47-931E-792957650EFD}" srcOrd="1" destOrd="0" presId="urn:microsoft.com/office/officeart/2005/8/layout/process2"/>
    <dgm:cxn modelId="{45CE912F-697A-4360-805F-F707FCA354B1}" srcId="{1EBFC16D-B775-4B34-8DEF-68F467D090BC}" destId="{5A7B3410-61C4-4D5E-89F9-5D22A0DAEA7C}" srcOrd="1" destOrd="0" parTransId="{B576E701-7CB4-4960-86F9-CCD48A14E078}" sibTransId="{770C4D18-9D04-4401-9CF0-4A7413F3AC87}"/>
    <dgm:cxn modelId="{A66555E9-11C0-4599-92C0-726ABDFE4682}" type="presOf" srcId="{23837497-7257-4B2E-A2A8-2839B8C17BA0}" destId="{F64458ED-26E8-460D-80B1-7F00E93DAD43}" srcOrd="0" destOrd="0" presId="urn:microsoft.com/office/officeart/2005/8/layout/process2"/>
    <dgm:cxn modelId="{47A6F6D8-02BB-459E-B9FD-562B8A51A09B}" srcId="{1EBFC16D-B775-4B34-8DEF-68F467D090BC}" destId="{CFA86096-201E-41C2-A6E0-B6F3B8C18008}" srcOrd="2" destOrd="0" parTransId="{4FB6E639-8504-4EA0-B9A2-22035927C973}" sibTransId="{C85BB90D-4E21-445A-9C20-D580684B8465}"/>
    <dgm:cxn modelId="{4CAC74BD-CB47-476A-A5DC-738FD574B66B}" type="presOf" srcId="{7796D908-224F-4900-83FC-F3AB4B16507C}" destId="{C0054488-AEEB-49FE-9F0B-0246287814DD}" srcOrd="0" destOrd="0" presId="urn:microsoft.com/office/officeart/2005/8/layout/process2"/>
    <dgm:cxn modelId="{AB30E15D-167A-45E1-8D50-AA1264971970}" type="presOf" srcId="{770C4D18-9D04-4401-9CF0-4A7413F3AC87}" destId="{8BF38062-0148-4465-B743-490DC6719AA0}" srcOrd="1" destOrd="0" presId="urn:microsoft.com/office/officeart/2005/8/layout/process2"/>
    <dgm:cxn modelId="{6306EE01-1D62-427C-AFA4-30EB6E24F7FA}" type="presParOf" srcId="{66F922CB-9438-45B4-A9D4-0FD76AD98F2E}" destId="{F64458ED-26E8-460D-80B1-7F00E93DAD43}" srcOrd="0" destOrd="0" presId="urn:microsoft.com/office/officeart/2005/8/layout/process2"/>
    <dgm:cxn modelId="{90FCF141-962E-4849-9954-6F2C5BE959C8}" type="presParOf" srcId="{66F922CB-9438-45B4-A9D4-0FD76AD98F2E}" destId="{C0054488-AEEB-49FE-9F0B-0246287814DD}" srcOrd="1" destOrd="0" presId="urn:microsoft.com/office/officeart/2005/8/layout/process2"/>
    <dgm:cxn modelId="{711B5DE1-779F-44DF-BF44-C386E561AE55}" type="presParOf" srcId="{C0054488-AEEB-49FE-9F0B-0246287814DD}" destId="{0D9A3281-1A15-4B47-931E-792957650EFD}" srcOrd="0" destOrd="0" presId="urn:microsoft.com/office/officeart/2005/8/layout/process2"/>
    <dgm:cxn modelId="{BDE96A70-F43E-4837-ACE7-A3D421B2C167}" type="presParOf" srcId="{66F922CB-9438-45B4-A9D4-0FD76AD98F2E}" destId="{AB48B28C-D4BC-49DF-AF61-E5B556F2CAFC}" srcOrd="2" destOrd="0" presId="urn:microsoft.com/office/officeart/2005/8/layout/process2"/>
    <dgm:cxn modelId="{164FDC00-18CE-4A13-90C5-51A55F245EFB}" type="presParOf" srcId="{66F922CB-9438-45B4-A9D4-0FD76AD98F2E}" destId="{0269D4B3-C339-473D-B15F-66D415E065E6}" srcOrd="3" destOrd="0" presId="urn:microsoft.com/office/officeart/2005/8/layout/process2"/>
    <dgm:cxn modelId="{761B803B-D377-4F34-9035-32F55C954A20}" type="presParOf" srcId="{0269D4B3-C339-473D-B15F-66D415E065E6}" destId="{8BF38062-0148-4465-B743-490DC6719AA0}" srcOrd="0" destOrd="0" presId="urn:microsoft.com/office/officeart/2005/8/layout/process2"/>
    <dgm:cxn modelId="{320FE0CC-1AC7-41CA-8256-C7CB3846FDCE}" type="presParOf" srcId="{66F922CB-9438-45B4-A9D4-0FD76AD98F2E}" destId="{42F737EF-E682-449C-9DCB-B38375F9FA8C}" srcOrd="4" destOrd="0" presId="urn:microsoft.com/office/officeart/2005/8/layout/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64458ED-26E8-460D-80B1-7F00E93DAD43}">
      <dsp:nvSpPr>
        <dsp:cNvPr id="0" name=""/>
        <dsp:cNvSpPr/>
      </dsp:nvSpPr>
      <dsp:spPr>
        <a:xfrm>
          <a:off x="228591" y="76198"/>
          <a:ext cx="2221706" cy="123428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a:solidFill>
                <a:schemeClr val="tx1"/>
              </a:solidFill>
              <a:latin typeface="Times New Roman" pitchFamily="18" charset="0"/>
              <a:cs typeface="Times New Roman" pitchFamily="18" charset="0"/>
            </a:rPr>
            <a:t>CLASSROOM ACTION RESEARCH</a:t>
          </a:r>
        </a:p>
      </dsp:txBody>
      <dsp:txXfrm>
        <a:off x="228591" y="76198"/>
        <a:ext cx="2221706" cy="1234281"/>
      </dsp:txXfrm>
    </dsp:sp>
    <dsp:sp modelId="{C0054488-AEEB-49FE-9F0B-0246287814DD}">
      <dsp:nvSpPr>
        <dsp:cNvPr id="0" name=""/>
        <dsp:cNvSpPr/>
      </dsp:nvSpPr>
      <dsp:spPr>
        <a:xfrm rot="8">
          <a:off x="2525010" y="415628"/>
          <a:ext cx="448279" cy="5554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a:p>
      </dsp:txBody>
      <dsp:txXfrm rot="8">
        <a:off x="2525010" y="415628"/>
        <a:ext cx="448279" cy="555426"/>
      </dsp:txXfrm>
    </dsp:sp>
    <dsp:sp modelId="{AB48B28C-D4BC-49DF-AF61-E5B556F2CAFC}">
      <dsp:nvSpPr>
        <dsp:cNvPr id="0" name=""/>
        <dsp:cNvSpPr/>
      </dsp:nvSpPr>
      <dsp:spPr>
        <a:xfrm>
          <a:off x="3048003" y="76204"/>
          <a:ext cx="2221706" cy="123428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latin typeface="Times New Roman" pitchFamily="18" charset="0"/>
              <a:cs typeface="Times New Roman" pitchFamily="18" charset="0"/>
            </a:rPr>
            <a:t>A  KNOWLEDGE </a:t>
          </a:r>
          <a:endParaRPr lang="en-US" sz="1800" b="1" kern="1200" dirty="0">
            <a:solidFill>
              <a:schemeClr val="tx1"/>
            </a:solidFill>
            <a:latin typeface="Times New Roman" pitchFamily="18" charset="0"/>
            <a:cs typeface="Times New Roman" pitchFamily="18" charset="0"/>
          </a:endParaRPr>
        </a:p>
        <a:p>
          <a:pPr lvl="0" algn="ctr" defTabSz="800100">
            <a:lnSpc>
              <a:spcPct val="90000"/>
            </a:lnSpc>
            <a:spcBef>
              <a:spcPct val="0"/>
            </a:spcBef>
            <a:spcAft>
              <a:spcPct val="35000"/>
            </a:spcAft>
          </a:pPr>
          <a:r>
            <a:rPr lang="en-US" sz="1800" b="1" kern="1200" dirty="0">
              <a:solidFill>
                <a:schemeClr val="tx1"/>
              </a:solidFill>
              <a:latin typeface="Times New Roman" pitchFamily="18" charset="0"/>
              <a:cs typeface="Times New Roman" pitchFamily="18" charset="0"/>
            </a:rPr>
            <a:t>CULTURE</a:t>
          </a:r>
        </a:p>
      </dsp:txBody>
      <dsp:txXfrm>
        <a:off x="3048003" y="76204"/>
        <a:ext cx="2221706" cy="1234281"/>
      </dsp:txXfrm>
    </dsp:sp>
    <dsp:sp modelId="{0269D4B3-C339-473D-B15F-66D415E065E6}">
      <dsp:nvSpPr>
        <dsp:cNvPr id="0" name=""/>
        <dsp:cNvSpPr/>
      </dsp:nvSpPr>
      <dsp:spPr>
        <a:xfrm>
          <a:off x="5344419" y="415631"/>
          <a:ext cx="448262" cy="5554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a:p>
      </dsp:txBody>
      <dsp:txXfrm>
        <a:off x="5344419" y="415631"/>
        <a:ext cx="448262" cy="555426"/>
      </dsp:txXfrm>
    </dsp:sp>
    <dsp:sp modelId="{42F737EF-E682-449C-9DCB-B38375F9FA8C}">
      <dsp:nvSpPr>
        <dsp:cNvPr id="0" name=""/>
        <dsp:cNvSpPr/>
      </dsp:nvSpPr>
      <dsp:spPr>
        <a:xfrm>
          <a:off x="5867392" y="76204"/>
          <a:ext cx="2221706" cy="123428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latin typeface="Times New Roman" pitchFamily="18" charset="0"/>
              <a:cs typeface="Times New Roman" pitchFamily="18" charset="0"/>
            </a:rPr>
            <a:t>TEACHERS PROFESSIONAL SELF-DEVELOPMENT</a:t>
          </a:r>
          <a:endParaRPr lang="en-US" sz="1800" b="1" kern="1200" dirty="0">
            <a:solidFill>
              <a:schemeClr val="tx1"/>
            </a:solidFill>
            <a:latin typeface="Times New Roman" pitchFamily="18" charset="0"/>
            <a:cs typeface="Times New Roman" pitchFamily="18" charset="0"/>
          </a:endParaRPr>
        </a:p>
      </dsp:txBody>
      <dsp:txXfrm>
        <a:off x="5867392" y="76204"/>
        <a:ext cx="2221706" cy="1234281"/>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14AF8A29-FCB4-4E6D-87DF-39B5A7E63D62}" type="datetimeFigureOut">
              <a:rPr lang="en-MY" smtClean="0"/>
              <a:pPr/>
              <a:t>17/2/2013</a:t>
            </a:fld>
            <a:endParaRPr lang="en-MY"/>
          </a:p>
        </p:txBody>
      </p:sp>
      <p:sp>
        <p:nvSpPr>
          <p:cNvPr id="4" name="Footer Placeholder 3"/>
          <p:cNvSpPr>
            <a:spLocks noGrp="1"/>
          </p:cNvSpPr>
          <p:nvPr>
            <p:ph type="ftr" sz="quarter" idx="2"/>
          </p:nvPr>
        </p:nvSpPr>
        <p:spPr>
          <a:xfrm>
            <a:off x="0" y="9447213"/>
            <a:ext cx="2971800" cy="496887"/>
          </a:xfrm>
          <a:prstGeom prst="rect">
            <a:avLst/>
          </a:prstGeom>
        </p:spPr>
        <p:txBody>
          <a:bodyPr vert="horz" lIns="91440" tIns="45720" rIns="91440" bIns="45720" rtlCol="0" anchor="b"/>
          <a:lstStyle>
            <a:lvl1pPr algn="l">
              <a:defRPr sz="1200"/>
            </a:lvl1pPr>
          </a:lstStyle>
          <a:p>
            <a:endParaRPr lang="en-MY"/>
          </a:p>
        </p:txBody>
      </p:sp>
      <p:sp>
        <p:nvSpPr>
          <p:cNvPr id="5" name="Slide Number Placeholder 4"/>
          <p:cNvSpPr>
            <a:spLocks noGrp="1"/>
          </p:cNvSpPr>
          <p:nvPr>
            <p:ph type="sldNum" sz="quarter" idx="3"/>
          </p:nvPr>
        </p:nvSpPr>
        <p:spPr>
          <a:xfrm>
            <a:off x="3884613" y="9447213"/>
            <a:ext cx="2971800" cy="496887"/>
          </a:xfrm>
          <a:prstGeom prst="rect">
            <a:avLst/>
          </a:prstGeom>
        </p:spPr>
        <p:txBody>
          <a:bodyPr vert="horz" lIns="91440" tIns="45720" rIns="91440" bIns="45720" rtlCol="0" anchor="b"/>
          <a:lstStyle>
            <a:lvl1pPr algn="r">
              <a:defRPr sz="1200"/>
            </a:lvl1pPr>
          </a:lstStyle>
          <a:p>
            <a:fld id="{F7024934-C7BC-44A3-940D-0B66A03CB202}" type="slidenum">
              <a:rPr lang="en-MY" smtClean="0"/>
              <a:pPr/>
              <a:t>‹#›</a:t>
            </a:fld>
            <a:endParaRPr lang="en-MY"/>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97E9AC2C-5A0B-4BD1-8EF8-FF95E5195690}" type="datetimeFigureOut">
              <a:rPr lang="en-MY" smtClean="0"/>
              <a:pPr/>
              <a:t>17/2/2013</a:t>
            </a:fld>
            <a:endParaRPr lang="en-MY"/>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724400"/>
            <a:ext cx="5486400" cy="4475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9447213"/>
            <a:ext cx="2971800" cy="496887"/>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9447213"/>
            <a:ext cx="2971800" cy="496887"/>
          </a:xfrm>
          <a:prstGeom prst="rect">
            <a:avLst/>
          </a:prstGeom>
        </p:spPr>
        <p:txBody>
          <a:bodyPr vert="horz" lIns="91440" tIns="45720" rIns="91440" bIns="45720" rtlCol="0" anchor="b"/>
          <a:lstStyle>
            <a:lvl1pPr algn="r">
              <a:defRPr sz="1200"/>
            </a:lvl1pPr>
          </a:lstStyle>
          <a:p>
            <a:fld id="{065869BE-0519-440B-A105-2B0AAD96CCC2}" type="slidenum">
              <a:rPr lang="en-MY" smtClean="0"/>
              <a:pPr/>
              <a:t>‹#›</a:t>
            </a:fld>
            <a:endParaRPr lang="en-MY"/>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MY" sz="1200" dirty="0" smtClean="0"/>
              <a:t>Teachers need to understand, giving commitment and has high aspiration in </a:t>
            </a:r>
            <a:r>
              <a:rPr lang="en-MY" sz="1200" b="1" dirty="0" smtClean="0">
                <a:solidFill>
                  <a:srgbClr val="002060"/>
                </a:solidFill>
              </a:rPr>
              <a:t>implementing the initiative and new approach in an effort to increase the quality of education.</a:t>
            </a:r>
            <a:r>
              <a:rPr lang="en-MY" sz="1200" dirty="0" smtClean="0"/>
              <a:t>  </a:t>
            </a:r>
          </a:p>
          <a:p>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MY" sz="1200" dirty="0" smtClean="0"/>
              <a:t>One of the efforts that can make the teacher profession to be praised by all is via the </a:t>
            </a:r>
            <a:r>
              <a:rPr lang="en-MY" sz="1200" b="1" dirty="0" smtClean="0">
                <a:solidFill>
                  <a:srgbClr val="002060"/>
                </a:solidFill>
              </a:rPr>
              <a:t>Classroom Action Research (CAR)</a:t>
            </a:r>
            <a:r>
              <a:rPr lang="en-MY" sz="1200" dirty="0" smtClean="0"/>
              <a:t> done by all teachers in their career as teachers in classrooms.  </a:t>
            </a:r>
          </a:p>
          <a:p>
            <a:endParaRPr lang="en-MY" sz="1200" dirty="0" smtClean="0"/>
          </a:p>
          <a:p>
            <a:endParaRPr lang="en-US" sz="1200" dirty="0" smtClean="0"/>
          </a:p>
          <a:p>
            <a:endParaRPr lang="en-MY" sz="1200" dirty="0" smtClean="0"/>
          </a:p>
        </p:txBody>
      </p:sp>
      <p:sp>
        <p:nvSpPr>
          <p:cNvPr id="4" name="Slide Number Placeholder 3"/>
          <p:cNvSpPr>
            <a:spLocks noGrp="1"/>
          </p:cNvSpPr>
          <p:nvPr>
            <p:ph type="sldNum" sz="quarter" idx="10"/>
          </p:nvPr>
        </p:nvSpPr>
        <p:spPr/>
        <p:txBody>
          <a:bodyPr/>
          <a:lstStyle/>
          <a:p>
            <a:fld id="{065869BE-0519-440B-A105-2B0AAD96CCC2}" type="slidenum">
              <a:rPr lang="en-MY" smtClean="0"/>
              <a:pPr/>
              <a:t>6</a:t>
            </a:fld>
            <a:endParaRPr lang="en-MY"/>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 FFECTS!!!</a:t>
            </a:r>
            <a:endParaRPr lang="en-MY" dirty="0"/>
          </a:p>
        </p:txBody>
      </p:sp>
      <p:sp>
        <p:nvSpPr>
          <p:cNvPr id="4" name="Slide Number Placeholder 3"/>
          <p:cNvSpPr>
            <a:spLocks noGrp="1"/>
          </p:cNvSpPr>
          <p:nvPr>
            <p:ph type="sldNum" sz="quarter" idx="10"/>
          </p:nvPr>
        </p:nvSpPr>
        <p:spPr/>
        <p:txBody>
          <a:bodyPr/>
          <a:lstStyle/>
          <a:p>
            <a:fld id="{065869BE-0519-440B-A105-2B0AAD96CCC2}" type="slidenum">
              <a:rPr lang="en-MY" smtClean="0"/>
              <a:pPr/>
              <a:t>8</a:t>
            </a:fld>
            <a:endParaRPr lang="en-MY"/>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KAT</a:t>
            </a:r>
            <a:r>
              <a:rPr lang="en-US" baseline="0" dirty="0" smtClean="0"/>
              <a:t> to highlight similarities</a:t>
            </a:r>
            <a:endParaRPr lang="en-MY" dirty="0"/>
          </a:p>
        </p:txBody>
      </p:sp>
      <p:sp>
        <p:nvSpPr>
          <p:cNvPr id="4" name="Slide Number Placeholder 3"/>
          <p:cNvSpPr>
            <a:spLocks noGrp="1"/>
          </p:cNvSpPr>
          <p:nvPr>
            <p:ph type="sldNum" sz="quarter" idx="10"/>
          </p:nvPr>
        </p:nvSpPr>
        <p:spPr/>
        <p:txBody>
          <a:bodyPr/>
          <a:lstStyle/>
          <a:p>
            <a:fld id="{065869BE-0519-440B-A105-2B0AAD96CCC2}" type="slidenum">
              <a:rPr lang="en-MY" smtClean="0"/>
              <a:pPr/>
              <a:t>10</a:t>
            </a:fld>
            <a:endParaRPr lang="en-MY"/>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 EFFECTS!</a:t>
            </a:r>
            <a:endParaRPr lang="en-MY" dirty="0"/>
          </a:p>
        </p:txBody>
      </p:sp>
      <p:sp>
        <p:nvSpPr>
          <p:cNvPr id="4" name="Slide Number Placeholder 3"/>
          <p:cNvSpPr>
            <a:spLocks noGrp="1"/>
          </p:cNvSpPr>
          <p:nvPr>
            <p:ph type="sldNum" sz="quarter" idx="10"/>
          </p:nvPr>
        </p:nvSpPr>
        <p:spPr/>
        <p:txBody>
          <a:bodyPr/>
          <a:lstStyle/>
          <a:p>
            <a:fld id="{065869BE-0519-440B-A105-2B0AAD96CCC2}" type="slidenum">
              <a:rPr lang="en-MY" smtClean="0"/>
              <a:pPr/>
              <a:t>11</a:t>
            </a:fld>
            <a:endParaRPr lang="en-MY"/>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1D8BD707-D9CF-40AE-B4C6-C98DA3205C09}" type="datetimeFigureOut">
              <a:rPr lang="en-US" smtClean="0"/>
              <a:pPr/>
              <a:t>2/17/2013</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B6F15528-21DE-4FAA-801E-634DDDAF4B2B}"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1D8BD707-D9CF-40AE-B4C6-C98DA3205C09}" type="datetimeFigureOut">
              <a:rPr lang="en-US" smtClean="0"/>
              <a:pPr/>
              <a:t>2/17/2013</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B6F15528-21DE-4FAA-801E-634DDDAF4B2B}"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2/17/2013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D8BD707-D9CF-40AE-B4C6-C98DA3205C09}" type="datetimeFigureOut">
              <a:rPr lang="en-US" smtClean="0"/>
              <a:pPr/>
              <a:t>2/17/2013</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6F15528-21DE-4FAA-801E-634DDDAF4B2B}"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package" Target="../embeddings/Microsoft_Office_Excel_2007_Workbook1.xlsx"/></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ICAO%20Concept.pptx" TargetMode="External"/><Relationship Id="rId2" Type="http://schemas.openxmlformats.org/officeDocument/2006/relationships/hyperlink" Target="GOLDEN%20FISH%20IN%20AQUA%20RULES.ppt" TargetMode="External"/><Relationship Id="rId1" Type="http://schemas.openxmlformats.org/officeDocument/2006/relationships/slideLayout" Target="../slideLayouts/slideLayout2.xml"/><Relationship Id="rId5" Type="http://schemas.openxmlformats.org/officeDocument/2006/relationships/hyperlink" Target="http://www.actionresearchnote.blogspot.com/" TargetMode="External"/><Relationship Id="rId4" Type="http://schemas.openxmlformats.org/officeDocument/2006/relationships/hyperlink" Target="http://www.facebook.com/TeachingEnglishCreativeInnovativ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733800"/>
            <a:ext cx="6858000" cy="1143000"/>
          </a:xfrm>
        </p:spPr>
        <p:txBody>
          <a:bodyPr>
            <a:noAutofit/>
          </a:bodyPr>
          <a:lstStyle/>
          <a:p>
            <a:r>
              <a:rPr lang="en-US" sz="2400" dirty="0" smtClean="0"/>
              <a:t>Understanding Culture of Implementing Classroom Action Research for Teacher’s Self-Professional Development</a:t>
            </a:r>
            <a:endParaRPr lang="en-MY" sz="2400" dirty="0"/>
          </a:p>
        </p:txBody>
      </p:sp>
      <p:sp>
        <p:nvSpPr>
          <p:cNvPr id="3" name="Subtitle 2"/>
          <p:cNvSpPr>
            <a:spLocks noGrp="1"/>
          </p:cNvSpPr>
          <p:nvPr>
            <p:ph type="subTitle" idx="1"/>
          </p:nvPr>
        </p:nvSpPr>
        <p:spPr>
          <a:xfrm>
            <a:off x="1219200" y="4953000"/>
            <a:ext cx="6858000" cy="914400"/>
          </a:xfrm>
        </p:spPr>
        <p:txBody>
          <a:bodyPr>
            <a:normAutofit/>
          </a:bodyPr>
          <a:lstStyle/>
          <a:p>
            <a:r>
              <a:rPr lang="en-US" b="1" dirty="0" smtClean="0"/>
              <a:t>Prepared by:</a:t>
            </a:r>
          </a:p>
          <a:p>
            <a:r>
              <a:rPr lang="en-US" b="1" dirty="0" smtClean="0"/>
              <a:t>Jen </a:t>
            </a:r>
            <a:r>
              <a:rPr lang="en-US" b="1" dirty="0" err="1" smtClean="0"/>
              <a:t>Renita</a:t>
            </a:r>
            <a:r>
              <a:rPr lang="en-US" b="1" dirty="0" smtClean="0"/>
              <a:t> </a:t>
            </a:r>
            <a:r>
              <a:rPr lang="en-US" b="1" dirty="0" err="1" smtClean="0"/>
              <a:t>binti</a:t>
            </a:r>
            <a:r>
              <a:rPr lang="en-US" b="1" dirty="0" smtClean="0"/>
              <a:t> </a:t>
            </a:r>
            <a:r>
              <a:rPr lang="en-US" b="1" dirty="0" err="1" smtClean="0"/>
              <a:t>Mappah</a:t>
            </a:r>
            <a:endParaRPr lang="en-MY" b="1" dirty="0"/>
          </a:p>
        </p:txBody>
      </p:sp>
      <p:pic>
        <p:nvPicPr>
          <p:cNvPr id="4" name="Picture 1"/>
          <p:cNvPicPr>
            <a:picLocks noChangeAspect="1" noChangeArrowheads="1"/>
          </p:cNvPicPr>
          <p:nvPr/>
        </p:nvPicPr>
        <p:blipFill>
          <a:blip r:embed="rId2" cstate="print"/>
          <a:srcRect/>
          <a:stretch>
            <a:fillRect/>
          </a:stretch>
        </p:blipFill>
        <p:spPr bwMode="auto">
          <a:xfrm>
            <a:off x="838200" y="381000"/>
            <a:ext cx="7559675" cy="3276600"/>
          </a:xfrm>
          <a:prstGeom prst="rect">
            <a:avLst/>
          </a:prstGeom>
          <a:noFill/>
          <a:ln w="9525">
            <a:noFill/>
            <a:miter lim="800000"/>
            <a:headEnd/>
            <a:tailEnd/>
          </a:ln>
          <a:effectLst/>
        </p:spPr>
      </p:pic>
      <p:pic>
        <p:nvPicPr>
          <p:cNvPr id="2050" name="Picture 2" descr="C:\Users\JEN RENITA\Desktop\CUCI GAMBAR\DSC_8542 copy.jpg"/>
          <p:cNvPicPr>
            <a:picLocks noChangeAspect="1" noChangeArrowheads="1"/>
          </p:cNvPicPr>
          <p:nvPr/>
        </p:nvPicPr>
        <p:blipFill>
          <a:blip r:embed="rId3" cstate="print"/>
          <a:srcRect/>
          <a:stretch>
            <a:fillRect/>
          </a:stretch>
        </p:blipFill>
        <p:spPr bwMode="auto">
          <a:xfrm>
            <a:off x="762001" y="4572000"/>
            <a:ext cx="1176610" cy="17526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1025" name="Object 1"/>
          <p:cNvGraphicFramePr>
            <a:graphicFrameLocks noChangeAspect="1"/>
          </p:cNvGraphicFramePr>
          <p:nvPr/>
        </p:nvGraphicFramePr>
        <p:xfrm>
          <a:off x="533400" y="304800"/>
          <a:ext cx="8077200" cy="6172200"/>
        </p:xfrm>
        <a:graphic>
          <a:graphicData uri="http://schemas.openxmlformats.org/presentationml/2006/ole">
            <p:oleObj spid="_x0000_s1026" name="Worksheet" r:id="rId4" imgW="8353513" imgH="6400800" progId="Excel.Sheet.12">
              <p:embed/>
            </p:oleObj>
          </a:graphicData>
        </a:graphic>
      </p:graphicFrame>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Directions for future research</a:t>
            </a:r>
            <a:endParaRPr lang="en-MY" dirty="0"/>
          </a:p>
        </p:txBody>
      </p:sp>
      <p:sp>
        <p:nvSpPr>
          <p:cNvPr id="3" name="Content Placeholder 2"/>
          <p:cNvSpPr>
            <a:spLocks noGrp="1"/>
          </p:cNvSpPr>
          <p:nvPr>
            <p:ph sz="quarter" idx="1"/>
          </p:nvPr>
        </p:nvSpPr>
        <p:spPr/>
        <p:txBody>
          <a:bodyPr>
            <a:normAutofit fontScale="92500" lnSpcReduction="10000"/>
          </a:bodyPr>
          <a:lstStyle/>
          <a:p>
            <a:r>
              <a:rPr lang="en-US" dirty="0" smtClean="0"/>
              <a:t>It is now the important for professional development to actively promote the current educational policy to </a:t>
            </a:r>
            <a:r>
              <a:rPr lang="en-US" b="1" dirty="0" smtClean="0">
                <a:solidFill>
                  <a:srgbClr val="002060"/>
                </a:solidFill>
              </a:rPr>
              <a:t>address classroom action research </a:t>
            </a:r>
          </a:p>
          <a:p>
            <a:r>
              <a:rPr lang="en-US" b="1" dirty="0" smtClean="0">
                <a:solidFill>
                  <a:srgbClr val="002060"/>
                </a:solidFill>
              </a:rPr>
              <a:t>One component of the daily teaching and learning process,</a:t>
            </a:r>
            <a:r>
              <a:rPr lang="en-US" dirty="0" smtClean="0"/>
              <a:t> is writing the daily reflection of lesson plan in the record book in schools</a:t>
            </a:r>
          </a:p>
          <a:p>
            <a:r>
              <a:rPr lang="en-US" dirty="0" smtClean="0"/>
              <a:t>It is important that this research will continue with the </a:t>
            </a:r>
            <a:r>
              <a:rPr lang="en-US" b="1" dirty="0" smtClean="0">
                <a:solidFill>
                  <a:srgbClr val="002060"/>
                </a:solidFill>
              </a:rPr>
              <a:t>testing of the suggested framework analysis</a:t>
            </a:r>
            <a:r>
              <a:rPr lang="en-US" dirty="0" smtClean="0"/>
              <a:t> during and after the ELTDP</a:t>
            </a:r>
          </a:p>
          <a:p>
            <a:r>
              <a:rPr lang="en-US" dirty="0" smtClean="0"/>
              <a:t>Introduce the basic foundation and exposure to what CAR is, and how it can be used together with the teaching and learning record book as one of the ways to enhance their professional self-development.</a:t>
            </a:r>
            <a:endParaRPr lang="en-MY"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 will implement my research</a:t>
            </a:r>
            <a:endParaRPr lang="en-MY" dirty="0"/>
          </a:p>
        </p:txBody>
      </p:sp>
      <p:sp>
        <p:nvSpPr>
          <p:cNvPr id="3" name="Content Placeholder 2"/>
          <p:cNvSpPr>
            <a:spLocks noGrp="1"/>
          </p:cNvSpPr>
          <p:nvPr>
            <p:ph sz="quarter" idx="1"/>
          </p:nvPr>
        </p:nvSpPr>
        <p:spPr/>
        <p:txBody>
          <a:bodyPr>
            <a:normAutofit fontScale="77500" lnSpcReduction="20000"/>
          </a:bodyPr>
          <a:lstStyle/>
          <a:p>
            <a:pPr>
              <a:buNone/>
            </a:pPr>
            <a:r>
              <a:rPr lang="en-US" dirty="0" smtClean="0"/>
              <a:t>In </a:t>
            </a:r>
            <a:r>
              <a:rPr lang="en-US" dirty="0" err="1" smtClean="0"/>
              <a:t>Tawau</a:t>
            </a:r>
            <a:r>
              <a:rPr lang="en-US" dirty="0" smtClean="0"/>
              <a:t> I have worked with other people by….</a:t>
            </a:r>
          </a:p>
          <a:p>
            <a:endParaRPr lang="en-US" dirty="0" smtClean="0"/>
          </a:p>
          <a:p>
            <a:r>
              <a:rPr lang="en-US" sz="3000" b="1" dirty="0" smtClean="0">
                <a:solidFill>
                  <a:schemeClr val="accent2">
                    <a:lumMod val="50000"/>
                  </a:schemeClr>
                </a:solidFill>
              </a:rPr>
              <a:t>2012</a:t>
            </a:r>
            <a:r>
              <a:rPr lang="en-US" dirty="0" smtClean="0"/>
              <a:t>- I tried to motivate my colleagues and work with the Level 1 teachers, attending the focus groups in my free time, sharing ideas during staff meetings and in-house training and </a:t>
            </a:r>
            <a:r>
              <a:rPr lang="en-US" dirty="0" smtClean="0"/>
              <a:t>implementing classroom action research (</a:t>
            </a:r>
            <a:r>
              <a:rPr lang="en-US" dirty="0" smtClean="0">
                <a:hlinkClick r:id="rId2" action="ppaction://hlinkpres?slideindex=1&amp;slidetitle="/>
              </a:rPr>
              <a:t>Attachment 1</a:t>
            </a:r>
            <a:r>
              <a:rPr lang="en-US" dirty="0" smtClean="0"/>
              <a:t> &amp; </a:t>
            </a:r>
            <a:r>
              <a:rPr lang="en-US" dirty="0" smtClean="0">
                <a:hlinkClick r:id="rId3" action="ppaction://hlinkpres?slideindex=1&amp;slidetitle="/>
              </a:rPr>
              <a:t>Attachment 2</a:t>
            </a:r>
            <a:r>
              <a:rPr lang="en-US" dirty="0" smtClean="0"/>
              <a:t>)</a:t>
            </a:r>
            <a:endParaRPr lang="en-US" dirty="0" smtClean="0"/>
          </a:p>
          <a:p>
            <a:r>
              <a:rPr lang="en-US" sz="3000" b="1" dirty="0" smtClean="0">
                <a:solidFill>
                  <a:schemeClr val="accent1">
                    <a:lumMod val="50000"/>
                  </a:schemeClr>
                </a:solidFill>
              </a:rPr>
              <a:t>2013</a:t>
            </a:r>
            <a:r>
              <a:rPr lang="en-US" dirty="0" smtClean="0"/>
              <a:t>- I am working closely with the new Head of Panel to promote English across the school.</a:t>
            </a:r>
          </a:p>
          <a:p>
            <a:r>
              <a:rPr lang="en-US" dirty="0" smtClean="0"/>
              <a:t>I will promote the </a:t>
            </a:r>
            <a:r>
              <a:rPr lang="en-US" sz="3000" b="1" dirty="0" smtClean="0">
                <a:solidFill>
                  <a:schemeClr val="accent1">
                    <a:lumMod val="50000"/>
                  </a:schemeClr>
                </a:solidFill>
              </a:rPr>
              <a:t>English Month</a:t>
            </a:r>
            <a:r>
              <a:rPr lang="en-US" dirty="0" smtClean="0"/>
              <a:t> as yearly planning for the English Panel in school : action songs, nursery rhymes, story-telling, choral speaking, big book contest, public speaking &amp; drama contest &amp; creating the </a:t>
            </a:r>
            <a:r>
              <a:rPr lang="en-US" sz="3000" b="1" dirty="0" smtClean="0">
                <a:solidFill>
                  <a:schemeClr val="accent1">
                    <a:lumMod val="50000"/>
                  </a:schemeClr>
                </a:solidFill>
              </a:rPr>
              <a:t>English Language Centre (ELC) </a:t>
            </a:r>
            <a:r>
              <a:rPr lang="en-US" sz="2400" dirty="0" smtClean="0">
                <a:solidFill>
                  <a:schemeClr val="tx2">
                    <a:lumMod val="50000"/>
                  </a:schemeClr>
                </a:solidFill>
              </a:rPr>
              <a:t>as one of the resource centre and special room to promote EL in a more warm &amp; supportive </a:t>
            </a:r>
            <a:r>
              <a:rPr lang="en-US" sz="2400" dirty="0" smtClean="0">
                <a:solidFill>
                  <a:schemeClr val="tx2">
                    <a:lumMod val="50000"/>
                  </a:schemeClr>
                </a:solidFill>
              </a:rPr>
              <a:t>environment (Reference: </a:t>
            </a:r>
          </a:p>
          <a:p>
            <a:r>
              <a:rPr lang="en-US" sz="2400" dirty="0" smtClean="0">
                <a:solidFill>
                  <a:schemeClr val="tx2">
                    <a:lumMod val="50000"/>
                  </a:schemeClr>
                </a:solidFill>
                <a:hlinkClick r:id="rId4"/>
              </a:rPr>
              <a:t>www.facebook.com/TeachingEnglishCreativeInnovative</a:t>
            </a:r>
            <a:endParaRPr lang="en-US" sz="2400" dirty="0" smtClean="0">
              <a:solidFill>
                <a:schemeClr val="tx2">
                  <a:lumMod val="50000"/>
                </a:schemeClr>
              </a:solidFill>
            </a:endParaRPr>
          </a:p>
          <a:p>
            <a:r>
              <a:rPr lang="en-US" sz="2400" dirty="0" smtClean="0">
                <a:solidFill>
                  <a:schemeClr val="tx2">
                    <a:lumMod val="50000"/>
                  </a:schemeClr>
                </a:solidFill>
                <a:hlinkClick r:id="rId5"/>
              </a:rPr>
              <a:t>www.actionresearchnote.blogspot.com</a:t>
            </a:r>
            <a:endParaRPr lang="en-US" sz="2400" dirty="0" smtClean="0">
              <a:solidFill>
                <a:schemeClr val="tx2">
                  <a:lumMod val="50000"/>
                </a:schemeClr>
              </a:solidFill>
            </a:endParaRPr>
          </a:p>
          <a:p>
            <a:pPr>
              <a:buNone/>
            </a:pPr>
            <a:r>
              <a:rPr lang="en-US" sz="2400" dirty="0" smtClean="0">
                <a:solidFill>
                  <a:schemeClr val="tx2">
                    <a:lumMod val="50000"/>
                  </a:schemeClr>
                </a:solidFill>
              </a:rPr>
              <a:t> </a:t>
            </a:r>
            <a:endParaRPr lang="en-MY" sz="3000" b="1" dirty="0">
              <a:solidFill>
                <a:schemeClr val="accent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amond(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amond(in)">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amond(in)">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amond(in)">
                                      <p:cBhvr>
                                        <p:cTn id="3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Any questions or comments?</a:t>
            </a:r>
            <a:endParaRPr lang="en-MY" dirty="0"/>
          </a:p>
        </p:txBody>
      </p:sp>
      <p:sp>
        <p:nvSpPr>
          <p:cNvPr id="3" name="Subtitle 2"/>
          <p:cNvSpPr>
            <a:spLocks noGrp="1"/>
          </p:cNvSpPr>
          <p:nvPr>
            <p:ph type="subTitle" idx="1"/>
          </p:nvPr>
        </p:nvSpPr>
        <p:spPr/>
        <p:txBody>
          <a:bodyPr/>
          <a:lstStyle/>
          <a:p>
            <a:r>
              <a:rPr lang="en-US" dirty="0" smtClean="0"/>
              <a:t>Thank you for your time and cooperation</a:t>
            </a:r>
            <a:endParaRPr lang="en-MY"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Closure</a:t>
            </a:r>
            <a:endParaRPr lang="en-MY" dirty="0"/>
          </a:p>
        </p:txBody>
      </p:sp>
      <p:sp>
        <p:nvSpPr>
          <p:cNvPr id="3" name="Content Placeholder 2"/>
          <p:cNvSpPr>
            <a:spLocks noGrp="1"/>
          </p:cNvSpPr>
          <p:nvPr>
            <p:ph sz="quarter" idx="1"/>
          </p:nvPr>
        </p:nvSpPr>
        <p:spPr/>
        <p:txBody>
          <a:bodyPr>
            <a:normAutofit/>
          </a:bodyPr>
          <a:lstStyle/>
          <a:p>
            <a:pPr>
              <a:buNone/>
            </a:pPr>
            <a:endParaRPr lang="en-US" sz="2800" i="1" dirty="0" smtClean="0">
              <a:latin typeface="Times New Roman" pitchFamily="18" charset="0"/>
              <a:cs typeface="Times New Roman" pitchFamily="18" charset="0"/>
            </a:endParaRPr>
          </a:p>
          <a:p>
            <a:r>
              <a:rPr lang="en-US" sz="2800" i="1" dirty="0" smtClean="0">
                <a:latin typeface="Times New Roman" pitchFamily="18" charset="0"/>
                <a:cs typeface="Times New Roman" pitchFamily="18" charset="0"/>
              </a:rPr>
              <a:t>3 secret of happiness, </a:t>
            </a:r>
            <a:br>
              <a:rPr lang="en-US" sz="2800" i="1" dirty="0" smtClean="0">
                <a:latin typeface="Times New Roman" pitchFamily="18" charset="0"/>
                <a:cs typeface="Times New Roman" pitchFamily="18" charset="0"/>
              </a:rPr>
            </a:br>
            <a:r>
              <a:rPr lang="en-US" sz="2800" i="1" dirty="0" smtClean="0">
                <a:latin typeface="Times New Roman" pitchFamily="18" charset="0"/>
                <a:cs typeface="Times New Roman" pitchFamily="18" charset="0"/>
              </a:rPr>
              <a:t>Someone to love,</a:t>
            </a:r>
            <a:br>
              <a:rPr lang="en-US" sz="2800" i="1" dirty="0" smtClean="0">
                <a:latin typeface="Times New Roman" pitchFamily="18" charset="0"/>
                <a:cs typeface="Times New Roman" pitchFamily="18" charset="0"/>
              </a:rPr>
            </a:br>
            <a:r>
              <a:rPr lang="en-US" sz="2800" i="1" dirty="0" smtClean="0">
                <a:latin typeface="Times New Roman" pitchFamily="18" charset="0"/>
                <a:cs typeface="Times New Roman" pitchFamily="18" charset="0"/>
              </a:rPr>
              <a:t>something to do,</a:t>
            </a:r>
            <a:br>
              <a:rPr lang="en-US" sz="2800" i="1" dirty="0" smtClean="0">
                <a:latin typeface="Times New Roman" pitchFamily="18" charset="0"/>
                <a:cs typeface="Times New Roman" pitchFamily="18" charset="0"/>
              </a:rPr>
            </a:br>
            <a:r>
              <a:rPr lang="en-US" sz="2800" i="1" dirty="0" smtClean="0">
                <a:latin typeface="Times New Roman" pitchFamily="18" charset="0"/>
                <a:cs typeface="Times New Roman" pitchFamily="18" charset="0"/>
              </a:rPr>
              <a:t>something to look forward to</a:t>
            </a:r>
            <a:br>
              <a:rPr lang="en-US" sz="2800" i="1" dirty="0" smtClean="0">
                <a:latin typeface="Times New Roman" pitchFamily="18" charset="0"/>
                <a:cs typeface="Times New Roman" pitchFamily="18" charset="0"/>
              </a:rPr>
            </a:br>
            <a:endParaRPr lang="en-US" sz="2800" i="1" dirty="0" smtClean="0">
              <a:latin typeface="Times New Roman" pitchFamily="18" charset="0"/>
              <a:cs typeface="Times New Roman" pitchFamily="18" charset="0"/>
            </a:endParaRPr>
          </a:p>
          <a:p>
            <a:r>
              <a:rPr lang="en-US" sz="2800" b="1" i="1" dirty="0" smtClean="0">
                <a:solidFill>
                  <a:srgbClr val="002060"/>
                </a:solidFill>
                <a:latin typeface="Times New Roman" pitchFamily="18" charset="0"/>
                <a:cs typeface="Times New Roman" pitchFamily="18" charset="0"/>
              </a:rPr>
              <a:t>To appreciate your significance, you need to understand that you can make a difference</a:t>
            </a:r>
          </a:p>
          <a:p>
            <a:pPr>
              <a:buNone/>
            </a:pPr>
            <a:r>
              <a:rPr lang="en-US" sz="2800" i="1" dirty="0" smtClean="0">
                <a:latin typeface="Times New Roman" pitchFamily="18" charset="0"/>
                <a:cs typeface="Times New Roman" pitchFamily="18" charset="0"/>
              </a:rPr>
              <a:t/>
            </a:r>
            <a:br>
              <a:rPr lang="en-US" sz="2800" i="1" dirty="0" smtClean="0">
                <a:latin typeface="Times New Roman" pitchFamily="18" charset="0"/>
                <a:cs typeface="Times New Roman" pitchFamily="18" charset="0"/>
              </a:rPr>
            </a:br>
            <a:r>
              <a:rPr lang="en-US" sz="2400" i="1" dirty="0" smtClean="0">
                <a:latin typeface="Times New Roman" pitchFamily="18" charset="0"/>
                <a:cs typeface="Times New Roman" pitchFamily="18" charset="0"/>
              </a:rPr>
              <a:t>-Sharing is caring-</a:t>
            </a:r>
            <a:br>
              <a:rPr lang="en-US" sz="2400" i="1" dirty="0" smtClean="0">
                <a:latin typeface="Times New Roman" pitchFamily="18" charset="0"/>
                <a:cs typeface="Times New Roman" pitchFamily="18" charset="0"/>
              </a:rPr>
            </a:br>
            <a:r>
              <a:rPr lang="en-US" sz="2400" i="1" dirty="0" smtClean="0">
                <a:latin typeface="Times New Roman" pitchFamily="18" charset="0"/>
                <a:cs typeface="Times New Roman" pitchFamily="18" charset="0"/>
              </a:rPr>
              <a:t>Thank you</a:t>
            </a:r>
            <a:endParaRPr lang="en-MY"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MY" dirty="0"/>
          </a:p>
        </p:txBody>
      </p:sp>
      <p:sp>
        <p:nvSpPr>
          <p:cNvPr id="3" name="Content Placeholder 2"/>
          <p:cNvSpPr>
            <a:spLocks noGrp="1"/>
          </p:cNvSpPr>
          <p:nvPr>
            <p:ph sz="quarter" idx="1"/>
          </p:nvPr>
        </p:nvSpPr>
        <p:spPr/>
        <p:txBody>
          <a:bodyPr>
            <a:noAutofit/>
          </a:bodyPr>
          <a:lstStyle/>
          <a:p>
            <a:pPr algn="just">
              <a:buNone/>
            </a:pPr>
            <a:r>
              <a:rPr lang="en-MY" sz="1600" dirty="0" smtClean="0"/>
              <a:t>	</a:t>
            </a:r>
            <a:r>
              <a:rPr lang="en-MY" sz="2800" dirty="0" smtClean="0"/>
              <a:t>Currently teaching English Language in a primary school in </a:t>
            </a:r>
            <a:r>
              <a:rPr lang="en-MY" sz="2800" dirty="0" err="1" smtClean="0"/>
              <a:t>Tawau</a:t>
            </a:r>
            <a:r>
              <a:rPr lang="en-MY" sz="2800" dirty="0" smtClean="0"/>
              <a:t>, Sabah.  Completed Master of Education from Open University of Malaysia.  Interested in doing Classroom Action Research in school for improving effectiveness in teaching and learning process amongst young learners in schools. Awarded Gold Commendation for MELTA Creative Teacher Showcase in 2009 &amp; Innovative Award 2009 &amp; 2010 from </a:t>
            </a:r>
            <a:r>
              <a:rPr lang="en-MY" sz="2800" dirty="0" err="1" smtClean="0"/>
              <a:t>Pontian</a:t>
            </a:r>
            <a:r>
              <a:rPr lang="en-MY" sz="2800" dirty="0" smtClean="0"/>
              <a:t>, Johor District Education Department, and now holds the position of Excellent Teacher. </a:t>
            </a:r>
          </a:p>
          <a:p>
            <a:pPr algn="just">
              <a:buNone/>
            </a:pPr>
            <a:r>
              <a:rPr lang="en-MY" sz="2800" b="1" dirty="0" smtClean="0"/>
              <a:t> </a:t>
            </a:r>
            <a:endParaRPr lang="en-MY" sz="2800" dirty="0" smtClean="0"/>
          </a:p>
          <a:p>
            <a:pPr>
              <a:buNone/>
            </a:pPr>
            <a:r>
              <a:rPr lang="en-MY" sz="1600" i="1" dirty="0" smtClean="0"/>
              <a:t>	</a:t>
            </a:r>
            <a:endParaRPr lang="en-MY" sz="1200" dirty="0"/>
          </a:p>
        </p:txBody>
      </p:sp>
    </p:spTree>
  </p:cSld>
  <p:clrMapOvr>
    <a:masterClrMapping/>
  </p:clrMapOvr>
  <p:transition advTm="10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in)">
                                      <p:cBhvr>
                                        <p:cTn id="10" dur="2000"/>
                                        <p:tgtEl>
                                          <p:spTgt spid="3">
                                            <p:txEl>
                                              <p:pRg st="1" end="1"/>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amond(in)">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MY" dirty="0"/>
          </a:p>
        </p:txBody>
      </p:sp>
      <p:sp>
        <p:nvSpPr>
          <p:cNvPr id="3" name="Content Placeholder 2"/>
          <p:cNvSpPr>
            <a:spLocks noGrp="1"/>
          </p:cNvSpPr>
          <p:nvPr>
            <p:ph sz="quarter" idx="1"/>
          </p:nvPr>
        </p:nvSpPr>
        <p:spPr/>
        <p:txBody>
          <a:bodyPr>
            <a:noAutofit/>
          </a:bodyPr>
          <a:lstStyle/>
          <a:p>
            <a:pPr algn="just">
              <a:buNone/>
            </a:pPr>
            <a:r>
              <a:rPr lang="en-MY" sz="1600" dirty="0" smtClean="0"/>
              <a:t>	</a:t>
            </a:r>
            <a:r>
              <a:rPr lang="en-MY" sz="2800" i="1" dirty="0" smtClean="0"/>
              <a:t>The study advocates the </a:t>
            </a:r>
            <a:r>
              <a:rPr lang="en-MY" sz="2800" i="1" dirty="0" smtClean="0">
                <a:solidFill>
                  <a:schemeClr val="accent1">
                    <a:lumMod val="75000"/>
                  </a:schemeClr>
                </a:solidFill>
              </a:rPr>
              <a:t>relevance of Classroom Action Research (CAR) in today’s classrooms</a:t>
            </a:r>
            <a:r>
              <a:rPr lang="en-MY" sz="2800" i="1" dirty="0" smtClean="0"/>
              <a:t>.  It shows ways in which implementing CAR by schoolteachers can lead to </a:t>
            </a:r>
            <a:r>
              <a:rPr lang="en-MY" sz="2800" i="1" dirty="0" smtClean="0">
                <a:solidFill>
                  <a:schemeClr val="accent1">
                    <a:lumMod val="75000"/>
                  </a:schemeClr>
                </a:solidFill>
              </a:rPr>
              <a:t>enhancement in the teaching and learning process</a:t>
            </a:r>
            <a:r>
              <a:rPr lang="en-MY" sz="2800" i="1" dirty="0" smtClean="0"/>
              <a:t>.  This study focuses on efforts that can ensure a culture of implementing CAR is able to enhance the self-professional development of schoolteachers and also the example of how to conduct the CAR concept. It arrives at the conclusion that CAR raises </a:t>
            </a:r>
            <a:r>
              <a:rPr lang="en-MY" sz="2800" i="1" dirty="0" smtClean="0">
                <a:solidFill>
                  <a:schemeClr val="accent1">
                    <a:lumMod val="75000"/>
                  </a:schemeClr>
                </a:solidFill>
              </a:rPr>
              <a:t>teachers’ awareness</a:t>
            </a:r>
            <a:r>
              <a:rPr lang="en-MY" sz="2800" i="1" dirty="0" smtClean="0"/>
              <a:t> in enhancing the </a:t>
            </a:r>
            <a:r>
              <a:rPr lang="en-MY" sz="2800" i="1" dirty="0" smtClean="0">
                <a:solidFill>
                  <a:schemeClr val="accent1">
                    <a:lumMod val="75000"/>
                  </a:schemeClr>
                </a:solidFill>
              </a:rPr>
              <a:t>betterment of what and how the basic mechanism of CAR</a:t>
            </a:r>
            <a:r>
              <a:rPr lang="en-MY" sz="2800" i="1" dirty="0" smtClean="0"/>
              <a:t> can lead to a </a:t>
            </a:r>
            <a:r>
              <a:rPr lang="en-MY" sz="2800" i="1" dirty="0" smtClean="0">
                <a:solidFill>
                  <a:schemeClr val="accent1">
                    <a:lumMod val="75000"/>
                  </a:schemeClr>
                </a:solidFill>
              </a:rPr>
              <a:t>higher level</a:t>
            </a:r>
            <a:r>
              <a:rPr lang="en-MY" sz="2800" i="1" dirty="0" smtClean="0"/>
              <a:t> of professional self-development among school teachers.</a:t>
            </a:r>
            <a:endParaRPr lang="en-MY" sz="2800" dirty="0" smtClean="0"/>
          </a:p>
          <a:p>
            <a:pPr algn="just"/>
            <a:endParaRPr lang="en-MY" sz="1200" dirty="0"/>
          </a:p>
        </p:txBody>
      </p:sp>
    </p:spTree>
  </p:cSld>
  <p:clrMapOvr>
    <a:masterClrMapping/>
  </p:clrMapOvr>
  <p:transition advTm="10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 involved in ELTDP Project?</a:t>
            </a:r>
            <a:endParaRPr lang="en-MY" dirty="0"/>
          </a:p>
        </p:txBody>
      </p:sp>
      <p:sp>
        <p:nvSpPr>
          <p:cNvPr id="3" name="Content Placeholder 2"/>
          <p:cNvSpPr>
            <a:spLocks noGrp="1"/>
          </p:cNvSpPr>
          <p:nvPr>
            <p:ph sz="quarter" idx="1"/>
          </p:nvPr>
        </p:nvSpPr>
        <p:spPr/>
        <p:txBody>
          <a:bodyPr>
            <a:noAutofit/>
          </a:bodyPr>
          <a:lstStyle/>
          <a:p>
            <a:r>
              <a:rPr lang="en-US" sz="3200" dirty="0" smtClean="0"/>
              <a:t>For the past six years, I have been teaching in one of the primary schools in </a:t>
            </a:r>
            <a:r>
              <a:rPr lang="en-US" sz="3200" dirty="0" err="1" smtClean="0"/>
              <a:t>Pontian</a:t>
            </a:r>
            <a:r>
              <a:rPr lang="en-US" sz="3200" dirty="0" smtClean="0"/>
              <a:t>,  Johor</a:t>
            </a:r>
          </a:p>
          <a:p>
            <a:r>
              <a:rPr lang="en-US" sz="3200" dirty="0" smtClean="0"/>
              <a:t>Last year in 2012, I was posted back to my hometown in </a:t>
            </a:r>
            <a:r>
              <a:rPr lang="en-US" sz="3200" dirty="0" err="1" smtClean="0"/>
              <a:t>Tawau</a:t>
            </a:r>
            <a:r>
              <a:rPr lang="en-US" sz="3200" dirty="0" smtClean="0"/>
              <a:t>, Sabah</a:t>
            </a:r>
          </a:p>
          <a:p>
            <a:r>
              <a:rPr lang="en-US" sz="3200" dirty="0" smtClean="0"/>
              <a:t>I met with Kathryn Thomson when she came to my school as one of the teacher mentors for the ELTDP</a:t>
            </a:r>
          </a:p>
          <a:p>
            <a:r>
              <a:rPr lang="en-US" sz="3200" dirty="0" smtClean="0"/>
              <a:t>From that day onwards, I attended the Focus Group activities although I was not teaching the level one pupils at the time</a:t>
            </a:r>
          </a:p>
          <a:p>
            <a:endParaRPr lang="en-MY" sz="3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Benefits that I have gained from ELTDP</a:t>
            </a:r>
            <a:endParaRPr lang="en-MY" dirty="0"/>
          </a:p>
        </p:txBody>
      </p:sp>
      <p:sp>
        <p:nvSpPr>
          <p:cNvPr id="3" name="Content Placeholder 2"/>
          <p:cNvSpPr>
            <a:spLocks noGrp="1"/>
          </p:cNvSpPr>
          <p:nvPr>
            <p:ph sz="quarter" idx="1"/>
          </p:nvPr>
        </p:nvSpPr>
        <p:spPr/>
        <p:txBody>
          <a:bodyPr>
            <a:normAutofit/>
          </a:bodyPr>
          <a:lstStyle/>
          <a:p>
            <a:r>
              <a:rPr lang="en-US" sz="3200" b="1" dirty="0" smtClean="0">
                <a:solidFill>
                  <a:schemeClr val="accent1">
                    <a:lumMod val="50000"/>
                  </a:schemeClr>
                </a:solidFill>
              </a:rPr>
              <a:t>Happy to meet new friends</a:t>
            </a:r>
            <a:r>
              <a:rPr lang="en-US" sz="2800" dirty="0" smtClean="0"/>
              <a:t> especially when I am new to the English program in </a:t>
            </a:r>
            <a:r>
              <a:rPr lang="en-US" sz="2800" dirty="0" err="1" smtClean="0"/>
              <a:t>Tawau</a:t>
            </a:r>
            <a:r>
              <a:rPr lang="en-US" sz="2800" dirty="0" smtClean="0"/>
              <a:t> district</a:t>
            </a:r>
          </a:p>
          <a:p>
            <a:r>
              <a:rPr lang="en-US" sz="3200" b="1" dirty="0" smtClean="0">
                <a:solidFill>
                  <a:schemeClr val="accent1">
                    <a:lumMod val="50000"/>
                  </a:schemeClr>
                </a:solidFill>
              </a:rPr>
              <a:t>Opportunity to share</a:t>
            </a:r>
            <a:r>
              <a:rPr lang="en-US" sz="2800" dirty="0" smtClean="0"/>
              <a:t> teaching ideas and methods during the focus group meetings</a:t>
            </a:r>
          </a:p>
          <a:p>
            <a:r>
              <a:rPr lang="en-US" sz="3200" b="1" dirty="0" smtClean="0">
                <a:solidFill>
                  <a:schemeClr val="accent1">
                    <a:lumMod val="50000"/>
                  </a:schemeClr>
                </a:solidFill>
              </a:rPr>
              <a:t>Increase my reflective thinking</a:t>
            </a:r>
            <a:r>
              <a:rPr lang="en-US" sz="2800" dirty="0" smtClean="0"/>
              <a:t> on planning, acting actively, doing classroom action research and observing for new ideas</a:t>
            </a:r>
          </a:p>
          <a:p>
            <a:r>
              <a:rPr lang="en-US" sz="3200" b="1" dirty="0" smtClean="0">
                <a:solidFill>
                  <a:schemeClr val="accent1">
                    <a:lumMod val="50000"/>
                  </a:schemeClr>
                </a:solidFill>
              </a:rPr>
              <a:t>Building relationships</a:t>
            </a:r>
            <a:r>
              <a:rPr lang="en-US" sz="2800" dirty="0" smtClean="0"/>
              <a:t> across communities,  meeting colleagues with similar interests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 Background </a:t>
            </a:r>
            <a:endParaRPr lang="en-MY" dirty="0"/>
          </a:p>
        </p:txBody>
      </p:sp>
      <p:sp>
        <p:nvSpPr>
          <p:cNvPr id="3" name="Content Placeholder 2"/>
          <p:cNvSpPr>
            <a:spLocks noGrp="1"/>
          </p:cNvSpPr>
          <p:nvPr>
            <p:ph sz="quarter" idx="1"/>
          </p:nvPr>
        </p:nvSpPr>
        <p:spPr>
          <a:xfrm>
            <a:off x="457200" y="1219200"/>
            <a:ext cx="8229600" cy="5029200"/>
          </a:xfrm>
        </p:spPr>
        <p:txBody>
          <a:bodyPr>
            <a:noAutofit/>
          </a:bodyPr>
          <a:lstStyle/>
          <a:p>
            <a:pPr algn="just"/>
            <a:r>
              <a:rPr lang="en-MY" sz="3200" dirty="0" smtClean="0"/>
              <a:t>Teachers need to understand, giving commitment and has high aspiration in </a:t>
            </a:r>
            <a:r>
              <a:rPr lang="en-MY" sz="3200" b="1" dirty="0" smtClean="0">
                <a:solidFill>
                  <a:srgbClr val="002060"/>
                </a:solidFill>
              </a:rPr>
              <a:t>implementing the initiative and new approach in an effort to increase the quality of education.</a:t>
            </a:r>
            <a:r>
              <a:rPr lang="en-MY" sz="3200" dirty="0" smtClean="0"/>
              <a:t>  </a:t>
            </a:r>
          </a:p>
          <a:p>
            <a:pPr algn="just"/>
            <a:r>
              <a:rPr lang="en-MY" sz="3200" dirty="0" smtClean="0"/>
              <a:t>One of the efforts that can make the teacher profession to be praised by all is via the </a:t>
            </a:r>
            <a:r>
              <a:rPr lang="en-MY" sz="3200" b="1" dirty="0" smtClean="0">
                <a:solidFill>
                  <a:srgbClr val="002060"/>
                </a:solidFill>
              </a:rPr>
              <a:t>Classroom Action Research (CAR)</a:t>
            </a:r>
            <a:r>
              <a:rPr lang="en-MY" sz="3200" dirty="0" smtClean="0"/>
              <a:t> done by all teachers in their career as teachers in classrooms.  </a:t>
            </a:r>
          </a:p>
          <a:p>
            <a:endParaRPr lang="en-MY" sz="3200" dirty="0" smtClean="0"/>
          </a:p>
          <a:p>
            <a:endParaRPr lang="en-US" sz="3200" dirty="0" smtClean="0"/>
          </a:p>
          <a:p>
            <a:pPr algn="just">
              <a:buFont typeface="Wingdings" pitchFamily="2" charset="2"/>
              <a:buChar char="Ø"/>
            </a:pP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Classroom Action Research?</a:t>
            </a:r>
            <a:endParaRPr lang="en-MY" dirty="0"/>
          </a:p>
        </p:txBody>
      </p:sp>
      <p:sp>
        <p:nvSpPr>
          <p:cNvPr id="3" name="Content Placeholder 2"/>
          <p:cNvSpPr>
            <a:spLocks noGrp="1"/>
          </p:cNvSpPr>
          <p:nvPr>
            <p:ph sz="quarter" idx="1"/>
          </p:nvPr>
        </p:nvSpPr>
        <p:spPr>
          <a:xfrm>
            <a:off x="228600" y="1219200"/>
            <a:ext cx="8458200" cy="4937760"/>
          </a:xfrm>
        </p:spPr>
        <p:txBody>
          <a:bodyPr>
            <a:noAutofit/>
          </a:bodyPr>
          <a:lstStyle/>
          <a:p>
            <a:pPr>
              <a:lnSpc>
                <a:spcPct val="90000"/>
              </a:lnSpc>
              <a:buNone/>
            </a:pPr>
            <a:endParaRPr lang="en-US" sz="3200" dirty="0" smtClean="0"/>
          </a:p>
          <a:p>
            <a:pPr>
              <a:lnSpc>
                <a:spcPct val="90000"/>
              </a:lnSpc>
            </a:pPr>
            <a:r>
              <a:rPr lang="en-US" sz="3200" dirty="0" smtClean="0"/>
              <a:t>For </a:t>
            </a:r>
            <a:r>
              <a:rPr lang="en-US" sz="3200" b="1" dirty="0" smtClean="0">
                <a:solidFill>
                  <a:schemeClr val="accent1">
                    <a:lumMod val="50000"/>
                  </a:schemeClr>
                </a:solidFill>
              </a:rPr>
              <a:t>self-improvement</a:t>
            </a:r>
            <a:r>
              <a:rPr lang="en-US" sz="3200" dirty="0" smtClean="0"/>
              <a:t> and </a:t>
            </a:r>
            <a:r>
              <a:rPr lang="en-US" sz="3200" b="1" dirty="0" smtClean="0">
                <a:solidFill>
                  <a:schemeClr val="accent1">
                    <a:lumMod val="50000"/>
                  </a:schemeClr>
                </a:solidFill>
              </a:rPr>
              <a:t>self-involvement</a:t>
            </a:r>
            <a:r>
              <a:rPr lang="en-US" sz="3200" dirty="0" smtClean="0"/>
              <a:t> to enhance the effectiveness of:</a:t>
            </a:r>
          </a:p>
          <a:p>
            <a:pPr>
              <a:lnSpc>
                <a:spcPct val="90000"/>
              </a:lnSpc>
              <a:buNone/>
            </a:pPr>
            <a:r>
              <a:rPr lang="en-US" sz="3200" dirty="0" smtClean="0"/>
              <a:t>	1.  </a:t>
            </a:r>
            <a:r>
              <a:rPr lang="en-US" sz="3200" b="1" dirty="0" smtClean="0">
                <a:solidFill>
                  <a:schemeClr val="accent1">
                    <a:lumMod val="50000"/>
                  </a:schemeClr>
                </a:solidFill>
              </a:rPr>
              <a:t>understanding</a:t>
            </a:r>
            <a:r>
              <a:rPr lang="en-US" sz="3200" dirty="0" smtClean="0"/>
              <a:t> teaching practices more</a:t>
            </a:r>
          </a:p>
          <a:p>
            <a:pPr>
              <a:lnSpc>
                <a:spcPct val="90000"/>
              </a:lnSpc>
              <a:buFont typeface="Wingdings" pitchFamily="2" charset="2"/>
              <a:buNone/>
            </a:pPr>
            <a:r>
              <a:rPr lang="en-US" sz="3200" dirty="0" smtClean="0"/>
              <a:t>	2.  </a:t>
            </a:r>
            <a:r>
              <a:rPr lang="en-US" sz="3200" b="1" dirty="0" smtClean="0">
                <a:solidFill>
                  <a:schemeClr val="accent1">
                    <a:lumMod val="50000"/>
                  </a:schemeClr>
                </a:solidFill>
              </a:rPr>
              <a:t>implementing</a:t>
            </a:r>
            <a:r>
              <a:rPr lang="en-US" sz="3200" dirty="0" smtClean="0"/>
              <a:t> teaching practices</a:t>
            </a:r>
          </a:p>
          <a:p>
            <a:pPr>
              <a:lnSpc>
                <a:spcPct val="90000"/>
              </a:lnSpc>
              <a:buFont typeface="Wingdings" pitchFamily="2" charset="2"/>
              <a:buNone/>
            </a:pPr>
            <a:r>
              <a:rPr lang="en-US" sz="3200" dirty="0" smtClean="0"/>
              <a:t>	</a:t>
            </a:r>
          </a:p>
          <a:p>
            <a:pPr>
              <a:lnSpc>
                <a:spcPct val="90000"/>
              </a:lnSpc>
            </a:pPr>
            <a:r>
              <a:rPr lang="en-US" sz="3200" dirty="0" smtClean="0"/>
              <a:t>Involving oneself in the process of action research via the phases of </a:t>
            </a:r>
            <a:r>
              <a:rPr lang="en-US" sz="3200" b="1" dirty="0" smtClean="0">
                <a:solidFill>
                  <a:schemeClr val="accent1">
                    <a:lumMod val="50000"/>
                  </a:schemeClr>
                </a:solidFill>
              </a:rPr>
              <a:t>planning, implementing,  observing and reflecting</a:t>
            </a:r>
          </a:p>
          <a:p>
            <a:pPr algn="r">
              <a:lnSpc>
                <a:spcPct val="90000"/>
              </a:lnSpc>
              <a:buFont typeface="Wingdings" pitchFamily="2" charset="2"/>
              <a:buNone/>
            </a:pPr>
            <a:r>
              <a:rPr lang="en-US" sz="2400" b="1" dirty="0" smtClean="0"/>
              <a:t>( Carr &amp; </a:t>
            </a:r>
            <a:r>
              <a:rPr lang="en-US" sz="2400" b="1" dirty="0" err="1" smtClean="0"/>
              <a:t>Kemmis</a:t>
            </a:r>
            <a:r>
              <a:rPr lang="en-US" sz="2400" b="1" dirty="0" smtClean="0"/>
              <a:t> 1986 : 165 )</a:t>
            </a:r>
          </a:p>
          <a:p>
            <a:endParaRPr lang="en-MY"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heckerboard(across)">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heckerboard(across)">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MY" dirty="0"/>
          </a:p>
        </p:txBody>
      </p:sp>
      <p:graphicFrame>
        <p:nvGraphicFramePr>
          <p:cNvPr id="4" name="Content Placeholder 3"/>
          <p:cNvGraphicFramePr>
            <a:graphicFrameLocks noGrp="1"/>
          </p:cNvGraphicFramePr>
          <p:nvPr>
            <p:ph sz="quarter" idx="1"/>
          </p:nvPr>
        </p:nvGraphicFramePr>
        <p:xfrm>
          <a:off x="457200" y="1219200"/>
          <a:ext cx="8229600" cy="4937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6"/>
          <p:cNvSpPr/>
          <p:nvPr/>
        </p:nvSpPr>
        <p:spPr>
          <a:xfrm>
            <a:off x="304800" y="2743200"/>
            <a:ext cx="2819400" cy="3733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Arial" pitchFamily="34" charset="0"/>
              <a:buChar char="•"/>
            </a:pPr>
            <a:r>
              <a:rPr lang="en-US" dirty="0" smtClean="0">
                <a:solidFill>
                  <a:schemeClr val="tx1"/>
                </a:solidFill>
              </a:rPr>
              <a:t>A daily reflection for teaching and learning activities that the teacher records</a:t>
            </a:r>
          </a:p>
          <a:p>
            <a:pPr algn="ctr">
              <a:buFont typeface="Arial" pitchFamily="34" charset="0"/>
              <a:buChar char="•"/>
            </a:pPr>
            <a:r>
              <a:rPr lang="en-US" dirty="0" smtClean="0">
                <a:solidFill>
                  <a:schemeClr val="tx1"/>
                </a:solidFill>
              </a:rPr>
              <a:t> to improve their teaching skills and to understand better the effective methods of teaching that can be done</a:t>
            </a:r>
          </a:p>
          <a:p>
            <a:pPr algn="ctr">
              <a:buFont typeface="Arial" pitchFamily="34" charset="0"/>
              <a:buChar char="•"/>
            </a:pPr>
            <a:r>
              <a:rPr lang="en-US" dirty="0" smtClean="0">
                <a:solidFill>
                  <a:schemeClr val="tx1"/>
                </a:solidFill>
              </a:rPr>
              <a:t> to enhance the level of understanding of certain topics amongst the pupils, for the teaching and learning process in the classroom.</a:t>
            </a:r>
            <a:endParaRPr lang="en-MY" dirty="0">
              <a:solidFill>
                <a:schemeClr val="tx1"/>
              </a:solidFill>
            </a:endParaRPr>
          </a:p>
        </p:txBody>
      </p:sp>
      <p:sp>
        <p:nvSpPr>
          <p:cNvPr id="5" name="Rectangle 4"/>
          <p:cNvSpPr/>
          <p:nvPr/>
        </p:nvSpPr>
        <p:spPr>
          <a:xfrm>
            <a:off x="3200400" y="2743200"/>
            <a:ext cx="2819400" cy="3733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Arial" pitchFamily="34" charset="0"/>
              <a:buChar char="•"/>
            </a:pPr>
            <a:r>
              <a:rPr lang="en-US" dirty="0" smtClean="0">
                <a:solidFill>
                  <a:schemeClr val="tx1"/>
                </a:solidFill>
              </a:rPr>
              <a:t>To know or realize the things that are being done as part of the school teacher’s activities or routines in their daily life that they share together as a way of life, customs and belief </a:t>
            </a:r>
          </a:p>
          <a:p>
            <a:pPr algn="ctr">
              <a:buFont typeface="Arial" pitchFamily="34" charset="0"/>
              <a:buChar char="•"/>
            </a:pPr>
            <a:r>
              <a:rPr lang="en-US" dirty="0" smtClean="0">
                <a:solidFill>
                  <a:schemeClr val="tx1"/>
                </a:solidFill>
              </a:rPr>
              <a:t>based on the potential of how teachers are implementing classroom action research in schools.</a:t>
            </a:r>
            <a:endParaRPr lang="en-MY" dirty="0">
              <a:solidFill>
                <a:schemeClr val="tx1"/>
              </a:solidFill>
            </a:endParaRPr>
          </a:p>
        </p:txBody>
      </p:sp>
      <p:sp>
        <p:nvSpPr>
          <p:cNvPr id="6" name="Rectangle 5"/>
          <p:cNvSpPr/>
          <p:nvPr/>
        </p:nvSpPr>
        <p:spPr>
          <a:xfrm>
            <a:off x="6096000" y="2743200"/>
            <a:ext cx="2819400" cy="3733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Arial" pitchFamily="34" charset="0"/>
              <a:buChar char="•"/>
            </a:pPr>
            <a:r>
              <a:rPr lang="en-US" dirty="0" smtClean="0">
                <a:solidFill>
                  <a:schemeClr val="tx1"/>
                </a:solidFill>
              </a:rPr>
              <a:t>The process by which a person’s character and abilities are developed through certain initiatives</a:t>
            </a:r>
          </a:p>
          <a:p>
            <a:pPr algn="ctr">
              <a:buFont typeface="Arial" pitchFamily="34" charset="0"/>
              <a:buChar char="•"/>
            </a:pPr>
            <a:r>
              <a:rPr lang="en-US" dirty="0" smtClean="0">
                <a:solidFill>
                  <a:schemeClr val="tx1"/>
                </a:solidFill>
              </a:rPr>
              <a:t>enhancing their level of thinking for betterment that is connected with the teaching profession</a:t>
            </a:r>
          </a:p>
          <a:p>
            <a:pPr algn="ctr">
              <a:buFont typeface="Arial" pitchFamily="34" charset="0"/>
              <a:buChar char="•"/>
            </a:pPr>
            <a:r>
              <a:rPr lang="en-US" dirty="0" smtClean="0">
                <a:solidFill>
                  <a:schemeClr val="tx1"/>
                </a:solidFill>
              </a:rPr>
              <a:t> that helps them improve their knowledge and skills to a higher level of education</a:t>
            </a:r>
            <a:endParaRPr lang="en-MY" dirty="0" smtClean="0">
              <a:solidFill>
                <a:schemeClr val="tx1"/>
              </a:solidFill>
            </a:endParaRPr>
          </a:p>
          <a:p>
            <a:pPr algn="ctr"/>
            <a:endParaRPr lang="en-MY"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 calcmode="lin" valueType="num">
                                      <p:cBhvr additive="base">
                                        <p:cTn id="19"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2" end="2"/>
                                            </p:txEl>
                                          </p:spTgt>
                                        </p:tgtEl>
                                        <p:attrNameLst>
                                          <p:attrName>style.visibility</p:attrName>
                                        </p:attrNameLst>
                                      </p:cBhvr>
                                      <p:to>
                                        <p:strVal val="visible"/>
                                      </p:to>
                                    </p:set>
                                    <p:anim calcmode="lin" valueType="num">
                                      <p:cBhvr additive="base">
                                        <p:cTn id="25"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 calcmode="lin" valueType="num">
                                      <p:cBhvr additive="base">
                                        <p:cTn id="3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1" end="1"/>
                                            </p:txEl>
                                          </p:spTgt>
                                        </p:tgtEl>
                                        <p:attrNameLst>
                                          <p:attrName>style.visibility</p:attrName>
                                        </p:attrNameLst>
                                      </p:cBhvr>
                                      <p:to>
                                        <p:strVal val="visible"/>
                                      </p:to>
                                    </p:set>
                                    <p:anim calcmode="lin" valueType="num">
                                      <p:cBhvr additive="base">
                                        <p:cTn id="3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 calcmode="lin" valueType="num">
                                      <p:cBhvr additive="base">
                                        <p:cTn id="4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
                                            <p:txEl>
                                              <p:pRg st="1" end="1"/>
                                            </p:txEl>
                                          </p:spTgt>
                                        </p:tgtEl>
                                        <p:attrNameLst>
                                          <p:attrName>style.visibility</p:attrName>
                                        </p:attrNameLst>
                                      </p:cBhvr>
                                      <p:to>
                                        <p:strVal val="visible"/>
                                      </p:to>
                                    </p:set>
                                    <p:anim calcmode="lin" valueType="num">
                                      <p:cBhvr additive="base">
                                        <p:cTn id="4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
                                            <p:txEl>
                                              <p:pRg st="2" end="2"/>
                                            </p:txEl>
                                          </p:spTgt>
                                        </p:tgtEl>
                                        <p:attrNameLst>
                                          <p:attrName>style.visibility</p:attrName>
                                        </p:attrNameLst>
                                      </p:cBhvr>
                                      <p:to>
                                        <p:strVal val="visible"/>
                                      </p:to>
                                    </p:set>
                                    <p:anim calcmode="lin" valueType="num">
                                      <p:cBhvr additive="base">
                                        <p:cTn id="5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7" name="Rectangle 7"/>
          <p:cNvSpPr>
            <a:spLocks noGrp="1" noChangeArrowheads="1"/>
          </p:cNvSpPr>
          <p:nvPr>
            <p:ph type="title"/>
          </p:nvPr>
        </p:nvSpPr>
        <p:spPr/>
        <p:txBody>
          <a:bodyPr>
            <a:normAutofit fontScale="90000"/>
          </a:bodyPr>
          <a:lstStyle/>
          <a:p>
            <a:pPr algn="ctr"/>
            <a:r>
              <a:rPr lang="en-US" dirty="0" smtClean="0"/>
              <a:t>The Process of Classroom Action Research</a:t>
            </a:r>
            <a:endParaRPr lang="en-US" dirty="0"/>
          </a:p>
        </p:txBody>
      </p:sp>
      <p:sp>
        <p:nvSpPr>
          <p:cNvPr id="5126" name="Rectangle 6"/>
          <p:cNvSpPr>
            <a:spLocks noChangeArrowheads="1"/>
          </p:cNvSpPr>
          <p:nvPr/>
        </p:nvSpPr>
        <p:spPr bwMode="auto">
          <a:xfrm>
            <a:off x="1905000" y="1371600"/>
            <a:ext cx="3200400" cy="1066800"/>
          </a:xfrm>
          <a:prstGeom prst="rect">
            <a:avLst/>
          </a:prstGeom>
          <a:solidFill>
            <a:schemeClr val="accent2">
              <a:lumMod val="40000"/>
              <a:lumOff val="60000"/>
            </a:schemeClr>
          </a:solidFill>
          <a:ln w="9525">
            <a:solidFill>
              <a:schemeClr val="tx1"/>
            </a:solidFill>
            <a:miter lim="800000"/>
            <a:headEnd/>
            <a:tailEnd/>
          </a:ln>
          <a:effectLst/>
        </p:spPr>
        <p:txBody>
          <a:bodyPr wrap="none" anchor="ctr"/>
          <a:lstStyle/>
          <a:p>
            <a:pPr algn="ctr"/>
            <a:r>
              <a:rPr lang="en-US" b="1" dirty="0" smtClean="0"/>
              <a:t>REFLECT</a:t>
            </a:r>
            <a:endParaRPr lang="en-US" b="1" dirty="0"/>
          </a:p>
          <a:p>
            <a:pPr algn="ctr"/>
            <a:r>
              <a:rPr lang="en-US" dirty="0" smtClean="0"/>
              <a:t>Self-reflection to evaluate the </a:t>
            </a:r>
          </a:p>
          <a:p>
            <a:pPr algn="ctr"/>
            <a:r>
              <a:rPr lang="en-US" dirty="0" smtClean="0"/>
              <a:t>strengths  &amp; weaknesses of T&amp;L</a:t>
            </a:r>
            <a:endParaRPr lang="en-US" dirty="0"/>
          </a:p>
        </p:txBody>
      </p:sp>
      <p:sp>
        <p:nvSpPr>
          <p:cNvPr id="5128" name="Rectangle 8"/>
          <p:cNvSpPr>
            <a:spLocks noChangeArrowheads="1"/>
          </p:cNvSpPr>
          <p:nvPr/>
        </p:nvSpPr>
        <p:spPr bwMode="auto">
          <a:xfrm>
            <a:off x="228600" y="3124200"/>
            <a:ext cx="3505200" cy="1066800"/>
          </a:xfrm>
          <a:prstGeom prst="rect">
            <a:avLst/>
          </a:prstGeom>
          <a:solidFill>
            <a:schemeClr val="accent2"/>
          </a:solidFill>
          <a:ln w="9525">
            <a:solidFill>
              <a:schemeClr val="tx1"/>
            </a:solidFill>
            <a:miter lim="800000"/>
            <a:headEnd/>
            <a:tailEnd/>
          </a:ln>
          <a:effectLst/>
        </p:spPr>
        <p:txBody>
          <a:bodyPr wrap="none" anchor="ctr"/>
          <a:lstStyle/>
          <a:p>
            <a:pPr algn="ctr"/>
            <a:r>
              <a:rPr lang="en-US" b="1" dirty="0" smtClean="0"/>
              <a:t>OBSERVE</a:t>
            </a:r>
            <a:endParaRPr lang="en-US" b="1" dirty="0"/>
          </a:p>
          <a:p>
            <a:pPr algn="ctr"/>
            <a:r>
              <a:rPr lang="en-US" dirty="0" smtClean="0"/>
              <a:t>Gather and analyze  data to evaluate</a:t>
            </a:r>
          </a:p>
          <a:p>
            <a:pPr algn="ctr"/>
            <a:r>
              <a:rPr lang="en-US" dirty="0" smtClean="0"/>
              <a:t>the effectiveness of plan</a:t>
            </a:r>
            <a:endParaRPr lang="en-US" dirty="0"/>
          </a:p>
        </p:txBody>
      </p:sp>
      <p:sp>
        <p:nvSpPr>
          <p:cNvPr id="5129" name="Rectangle 9"/>
          <p:cNvSpPr>
            <a:spLocks noChangeArrowheads="1"/>
          </p:cNvSpPr>
          <p:nvPr/>
        </p:nvSpPr>
        <p:spPr bwMode="auto">
          <a:xfrm>
            <a:off x="2209800" y="5105400"/>
            <a:ext cx="3352800" cy="1066800"/>
          </a:xfrm>
          <a:prstGeom prst="rect">
            <a:avLst/>
          </a:prstGeom>
          <a:solidFill>
            <a:schemeClr val="accent2">
              <a:lumMod val="60000"/>
              <a:lumOff val="40000"/>
            </a:schemeClr>
          </a:solidFill>
          <a:ln w="9525">
            <a:solidFill>
              <a:schemeClr val="tx1"/>
            </a:solidFill>
            <a:miter lim="800000"/>
            <a:headEnd/>
            <a:tailEnd/>
          </a:ln>
          <a:effectLst/>
        </p:spPr>
        <p:txBody>
          <a:bodyPr wrap="none" anchor="ctr"/>
          <a:lstStyle/>
          <a:p>
            <a:pPr algn="ctr"/>
            <a:r>
              <a:rPr lang="en-US" b="1" dirty="0" smtClean="0"/>
              <a:t>ACT</a:t>
            </a:r>
            <a:endParaRPr lang="en-US" b="1" dirty="0"/>
          </a:p>
          <a:p>
            <a:pPr algn="ctr"/>
            <a:r>
              <a:rPr lang="en-US" dirty="0" smtClean="0"/>
              <a:t>Implementation of action to</a:t>
            </a:r>
          </a:p>
          <a:p>
            <a:pPr algn="ctr"/>
            <a:r>
              <a:rPr lang="en-US" dirty="0" smtClean="0"/>
              <a:t>overcome  main problem</a:t>
            </a:r>
            <a:endParaRPr lang="en-US" dirty="0"/>
          </a:p>
        </p:txBody>
      </p:sp>
      <p:sp>
        <p:nvSpPr>
          <p:cNvPr id="5130" name="Rectangle 10"/>
          <p:cNvSpPr>
            <a:spLocks noChangeArrowheads="1"/>
          </p:cNvSpPr>
          <p:nvPr/>
        </p:nvSpPr>
        <p:spPr bwMode="auto">
          <a:xfrm>
            <a:off x="4495800" y="3200400"/>
            <a:ext cx="3048000" cy="1066800"/>
          </a:xfrm>
          <a:prstGeom prst="rect">
            <a:avLst/>
          </a:prstGeom>
          <a:solidFill>
            <a:schemeClr val="accent2"/>
          </a:solidFill>
          <a:ln w="9525">
            <a:solidFill>
              <a:schemeClr val="tx1"/>
            </a:solidFill>
            <a:miter lim="800000"/>
            <a:headEnd/>
            <a:tailEnd/>
          </a:ln>
          <a:effectLst/>
        </p:spPr>
        <p:txBody>
          <a:bodyPr wrap="none" anchor="ctr"/>
          <a:lstStyle/>
          <a:p>
            <a:pPr algn="ctr"/>
            <a:r>
              <a:rPr lang="en-US" b="1" dirty="0" smtClean="0"/>
              <a:t>PLAN</a:t>
            </a:r>
            <a:endParaRPr lang="en-US" b="1" dirty="0"/>
          </a:p>
          <a:p>
            <a:pPr algn="ctr"/>
            <a:r>
              <a:rPr lang="en-US" dirty="0" smtClean="0"/>
              <a:t>Plan action &amp; intervention to</a:t>
            </a:r>
          </a:p>
          <a:p>
            <a:pPr algn="ctr"/>
            <a:r>
              <a:rPr lang="en-US" dirty="0" smtClean="0"/>
              <a:t>overcome  the main problem</a:t>
            </a:r>
            <a:endParaRPr lang="en-US" dirty="0"/>
          </a:p>
        </p:txBody>
      </p:sp>
      <p:sp>
        <p:nvSpPr>
          <p:cNvPr id="5131" name="Rectangle 11"/>
          <p:cNvSpPr>
            <a:spLocks noChangeArrowheads="1"/>
          </p:cNvSpPr>
          <p:nvPr/>
        </p:nvSpPr>
        <p:spPr bwMode="auto">
          <a:xfrm>
            <a:off x="6172200" y="1143000"/>
            <a:ext cx="2743200" cy="1905000"/>
          </a:xfrm>
          <a:prstGeom prst="rect">
            <a:avLst/>
          </a:prstGeom>
          <a:solidFill>
            <a:schemeClr val="accent2">
              <a:lumMod val="40000"/>
              <a:lumOff val="60000"/>
            </a:schemeClr>
          </a:solidFill>
          <a:ln w="9525">
            <a:solidFill>
              <a:schemeClr val="tx1"/>
            </a:solidFill>
            <a:miter lim="800000"/>
            <a:headEnd/>
            <a:tailEnd/>
          </a:ln>
          <a:effectLst/>
        </p:spPr>
        <p:txBody>
          <a:bodyPr wrap="none" anchor="ctr"/>
          <a:lstStyle/>
          <a:p>
            <a:pPr algn="ctr"/>
            <a:r>
              <a:rPr lang="en-US" b="1" dirty="0" smtClean="0"/>
              <a:t>EARLY OBSERVATION</a:t>
            </a:r>
            <a:endParaRPr lang="en-US" b="1" dirty="0"/>
          </a:p>
          <a:p>
            <a:pPr algn="ctr"/>
            <a:r>
              <a:rPr lang="en-US" b="1" dirty="0" smtClean="0"/>
              <a:t>-</a:t>
            </a:r>
            <a:r>
              <a:rPr lang="en-US" dirty="0" smtClean="0"/>
              <a:t>Gathering data to </a:t>
            </a:r>
          </a:p>
          <a:p>
            <a:pPr algn="ctr"/>
            <a:r>
              <a:rPr lang="en-US" dirty="0" smtClean="0"/>
              <a:t>understand the real situation </a:t>
            </a:r>
            <a:endParaRPr lang="en-US" dirty="0"/>
          </a:p>
          <a:p>
            <a:pPr algn="ctr"/>
            <a:r>
              <a:rPr lang="en-US" b="1" dirty="0" smtClean="0"/>
              <a:t>-</a:t>
            </a:r>
            <a:r>
              <a:rPr lang="en-US" dirty="0" smtClean="0"/>
              <a:t>Focusing on the </a:t>
            </a:r>
          </a:p>
          <a:p>
            <a:pPr algn="ctr"/>
            <a:r>
              <a:rPr lang="en-US" dirty="0" smtClean="0"/>
              <a:t>main problem</a:t>
            </a:r>
            <a:endParaRPr lang="en-US" b="1" dirty="0"/>
          </a:p>
        </p:txBody>
      </p:sp>
      <p:sp>
        <p:nvSpPr>
          <p:cNvPr id="5139" name="AutoShape 19"/>
          <p:cNvSpPr>
            <a:spLocks noChangeArrowheads="1"/>
          </p:cNvSpPr>
          <p:nvPr/>
        </p:nvSpPr>
        <p:spPr bwMode="auto">
          <a:xfrm flipH="1">
            <a:off x="990600" y="4343400"/>
            <a:ext cx="990600" cy="1419225"/>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5F5F5F"/>
          </a:solidFill>
          <a:ln w="9525">
            <a:solidFill>
              <a:schemeClr val="tx1"/>
            </a:solidFill>
            <a:miter lim="800000"/>
            <a:headEnd/>
            <a:tailEnd/>
          </a:ln>
          <a:effectLst/>
        </p:spPr>
        <p:txBody>
          <a:bodyPr wrap="none" anchor="ctr"/>
          <a:lstStyle/>
          <a:p>
            <a:endParaRPr lang="en-MY"/>
          </a:p>
        </p:txBody>
      </p:sp>
      <p:sp>
        <p:nvSpPr>
          <p:cNvPr id="5142" name="AutoShape 22"/>
          <p:cNvSpPr>
            <a:spLocks noChangeArrowheads="1"/>
          </p:cNvSpPr>
          <p:nvPr/>
        </p:nvSpPr>
        <p:spPr bwMode="auto">
          <a:xfrm flipV="1">
            <a:off x="5181600" y="1676400"/>
            <a:ext cx="838200" cy="1447800"/>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5F5F5F"/>
          </a:solidFill>
          <a:ln w="9525">
            <a:solidFill>
              <a:schemeClr val="tx1"/>
            </a:solidFill>
            <a:miter lim="800000"/>
            <a:headEnd/>
            <a:tailEnd/>
          </a:ln>
          <a:effectLst/>
        </p:spPr>
        <p:txBody>
          <a:bodyPr wrap="none" anchor="ctr"/>
          <a:lstStyle/>
          <a:p>
            <a:endParaRPr lang="en-MY"/>
          </a:p>
        </p:txBody>
      </p:sp>
      <p:sp>
        <p:nvSpPr>
          <p:cNvPr id="5144" name="AutoShape 24"/>
          <p:cNvSpPr>
            <a:spLocks noChangeArrowheads="1"/>
          </p:cNvSpPr>
          <p:nvPr/>
        </p:nvSpPr>
        <p:spPr bwMode="auto">
          <a:xfrm>
            <a:off x="5943600" y="4343400"/>
            <a:ext cx="1295400" cy="1524000"/>
          </a:xfrm>
          <a:prstGeom prst="curvedLeftArrow">
            <a:avLst>
              <a:gd name="adj1" fmla="val 23529"/>
              <a:gd name="adj2" fmla="val 47059"/>
              <a:gd name="adj3" fmla="val 33333"/>
            </a:avLst>
          </a:prstGeom>
          <a:solidFill>
            <a:srgbClr val="5F5F5F"/>
          </a:solidFill>
          <a:ln w="9525">
            <a:solidFill>
              <a:schemeClr val="tx1"/>
            </a:solidFill>
            <a:miter lim="800000"/>
            <a:headEnd/>
            <a:tailEnd/>
          </a:ln>
          <a:effectLst/>
        </p:spPr>
        <p:txBody>
          <a:bodyPr wrap="none" anchor="ctr"/>
          <a:lstStyle/>
          <a:p>
            <a:endParaRPr lang="en-MY"/>
          </a:p>
        </p:txBody>
      </p:sp>
      <p:sp>
        <p:nvSpPr>
          <p:cNvPr id="5145" name="AutoShape 25"/>
          <p:cNvSpPr>
            <a:spLocks noChangeArrowheads="1"/>
          </p:cNvSpPr>
          <p:nvPr/>
        </p:nvSpPr>
        <p:spPr bwMode="auto">
          <a:xfrm flipV="1">
            <a:off x="990600" y="1447800"/>
            <a:ext cx="733425" cy="1676400"/>
          </a:xfrm>
          <a:prstGeom prst="curvedRightArrow">
            <a:avLst>
              <a:gd name="adj1" fmla="val 45714"/>
              <a:gd name="adj2" fmla="val 91429"/>
              <a:gd name="adj3" fmla="val 33333"/>
            </a:avLst>
          </a:prstGeom>
          <a:solidFill>
            <a:srgbClr val="5F5F5F"/>
          </a:solidFill>
          <a:ln w="9525">
            <a:solidFill>
              <a:schemeClr val="tx1"/>
            </a:solidFill>
            <a:miter lim="800000"/>
            <a:headEnd/>
            <a:tailEnd/>
          </a:ln>
          <a:effectLst/>
        </p:spPr>
        <p:txBody>
          <a:bodyPr wrap="none" anchor="ctr"/>
          <a:lstStyle/>
          <a:p>
            <a:endParaRPr lang="en-MY"/>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131"/>
                                        </p:tgtEl>
                                        <p:attrNameLst>
                                          <p:attrName>style.visibility</p:attrName>
                                        </p:attrNameLst>
                                      </p:cBhvr>
                                      <p:to>
                                        <p:strVal val="visible"/>
                                      </p:to>
                                    </p:set>
                                    <p:animEffect transition="in" filter="diamond(in)">
                                      <p:cBhvr>
                                        <p:cTn id="7" dur="2000"/>
                                        <p:tgtEl>
                                          <p:spTgt spid="5131"/>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126"/>
                                        </p:tgtEl>
                                        <p:attrNameLst>
                                          <p:attrName>style.visibility</p:attrName>
                                        </p:attrNameLst>
                                      </p:cBhvr>
                                      <p:to>
                                        <p:strVal val="visible"/>
                                      </p:to>
                                    </p:set>
                                    <p:animEffect transition="in" filter="diamond(in)">
                                      <p:cBhvr>
                                        <p:cTn id="12" dur="2000"/>
                                        <p:tgtEl>
                                          <p:spTgt spid="5126"/>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130"/>
                                        </p:tgtEl>
                                        <p:attrNameLst>
                                          <p:attrName>style.visibility</p:attrName>
                                        </p:attrNameLst>
                                      </p:cBhvr>
                                      <p:to>
                                        <p:strVal val="visible"/>
                                      </p:to>
                                    </p:set>
                                    <p:animEffect transition="in" filter="diamond(in)">
                                      <p:cBhvr>
                                        <p:cTn id="17" dur="2000"/>
                                        <p:tgtEl>
                                          <p:spTgt spid="5130"/>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5129"/>
                                        </p:tgtEl>
                                        <p:attrNameLst>
                                          <p:attrName>style.visibility</p:attrName>
                                        </p:attrNameLst>
                                      </p:cBhvr>
                                      <p:to>
                                        <p:strVal val="visible"/>
                                      </p:to>
                                    </p:set>
                                    <p:animEffect transition="in" filter="diamond(in)">
                                      <p:cBhvr>
                                        <p:cTn id="22" dur="2000"/>
                                        <p:tgtEl>
                                          <p:spTgt spid="5129"/>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5128"/>
                                        </p:tgtEl>
                                        <p:attrNameLst>
                                          <p:attrName>style.visibility</p:attrName>
                                        </p:attrNameLst>
                                      </p:cBhvr>
                                      <p:to>
                                        <p:strVal val="visible"/>
                                      </p:to>
                                    </p:set>
                                    <p:animEffect transition="in" filter="diamond(in)">
                                      <p:cBhvr>
                                        <p:cTn id="27" dur="2000"/>
                                        <p:tgtEl>
                                          <p:spTgt spid="5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animBg="1"/>
      <p:bldP spid="5128" grpId="0" animBg="1"/>
      <p:bldP spid="5129" grpId="0" animBg="1"/>
      <p:bldP spid="5130" grpId="0" animBg="1"/>
      <p:bldP spid="5131"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374</TotalTime>
  <Words>823</Words>
  <Application>Microsoft Office PowerPoint</Application>
  <PresentationFormat>On-screen Show (4:3)</PresentationFormat>
  <Paragraphs>94</Paragraphs>
  <Slides>14</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Origin</vt:lpstr>
      <vt:lpstr>Worksheet</vt:lpstr>
      <vt:lpstr>Understanding Culture of Implementing Classroom Action Research for Teacher’s Self-Professional Development</vt:lpstr>
      <vt:lpstr>Introduction</vt:lpstr>
      <vt:lpstr>Introduction</vt:lpstr>
      <vt:lpstr>How I involved in ELTDP Project?</vt:lpstr>
      <vt:lpstr>The Benefits that I have gained from ELTDP</vt:lpstr>
      <vt:lpstr>Introduction : Background </vt:lpstr>
      <vt:lpstr>Why Classroom Action Research?</vt:lpstr>
      <vt:lpstr>Definition</vt:lpstr>
      <vt:lpstr>The Process of Classroom Action Research</vt:lpstr>
      <vt:lpstr>Slide 10</vt:lpstr>
      <vt:lpstr>Directions for future research</vt:lpstr>
      <vt:lpstr>How I will implement my research</vt:lpstr>
      <vt:lpstr>Any questions or comments?</vt:lpstr>
      <vt:lpstr>Closure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Culture of Implementing Classroom Action Research for Teacher’s Self-Professional Development</dc:title>
  <dc:creator>JEN RENITA</dc:creator>
  <cp:lastModifiedBy>JEN RENITA</cp:lastModifiedBy>
  <cp:revision>54</cp:revision>
  <dcterms:created xsi:type="dcterms:W3CDTF">2006-08-16T00:00:00Z</dcterms:created>
  <dcterms:modified xsi:type="dcterms:W3CDTF">2013-02-17T03:15:43Z</dcterms:modified>
</cp:coreProperties>
</file>